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2" r:id="rId5"/>
    <p:sldId id="273" r:id="rId6"/>
    <p:sldId id="275" r:id="rId7"/>
    <p:sldId id="277" r:id="rId8"/>
    <p:sldId id="280" r:id="rId9"/>
    <p:sldId id="279" r:id="rId10"/>
    <p:sldId id="274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9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6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9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2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4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8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8E45-E9EE-4FA6-9B3A-AEBB407B1EA8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5B80-E7BC-41F4-898B-8EC9F3A2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herefordshire.gov.uk/info/200142/planning_services/planning_application_search/details/map?id=23219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cac85b54-c644-4d8b-ae4a-f0987798683f@eurprd08.prod.outlook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cid:18e8dce6-a014-4b08-8b90-f2d927e985da@eurprd08.prod.outlook.com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17" y="1223492"/>
            <a:ext cx="10921285" cy="1764408"/>
          </a:xfrm>
        </p:spPr>
        <p:txBody>
          <a:bodyPr>
            <a:normAutofit/>
          </a:bodyPr>
          <a:lstStyle/>
          <a:p>
            <a:r>
              <a:rPr lang="en-GB" sz="4400" u="sng" dirty="0">
                <a:hlinkClick r:id="rId2" tooltip="View the location on a map"/>
              </a:rPr>
              <a:t>Land adjacent to Fownhope </a:t>
            </a:r>
            <a:r>
              <a:rPr lang="en-GB" sz="4400" u="sng" dirty="0" smtClean="0">
                <a:hlinkClick r:id="rId2" tooltip="View the location on a map"/>
              </a:rPr>
              <a:t>Medical Centre </a:t>
            </a:r>
            <a:br>
              <a:rPr lang="en-GB" sz="4400" u="sng" dirty="0" smtClean="0">
                <a:hlinkClick r:id="rId2" tooltip="View the location on a map"/>
              </a:rPr>
            </a:br>
            <a:r>
              <a:rPr lang="en-GB" sz="4400" u="sng" dirty="0" smtClean="0">
                <a:hlinkClick r:id="rId2" tooltip="View the location on a map"/>
              </a:rPr>
              <a:t>Common </a:t>
            </a:r>
            <a:r>
              <a:rPr lang="en-GB" sz="4400" u="sng" dirty="0">
                <a:hlinkClick r:id="rId2" tooltip="View the location on a map"/>
              </a:rPr>
              <a:t>Hill Lane </a:t>
            </a:r>
            <a:r>
              <a:rPr lang="en-GB" sz="4400" u="sng" dirty="0" smtClean="0">
                <a:hlinkClick r:id="rId2" tooltip="View the location on a map"/>
              </a:rPr>
              <a:t>Fownhope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608" y="3322749"/>
            <a:ext cx="11831392" cy="2060621"/>
          </a:xfrm>
        </p:spPr>
        <p:txBody>
          <a:bodyPr>
            <a:normAutofit fontScale="55000" lnSpcReduction="20000"/>
          </a:bodyPr>
          <a:lstStyle/>
          <a:p>
            <a:r>
              <a:rPr lang="en-GB" sz="5100" dirty="0"/>
              <a:t>Approval of reserved matters following outline approval 171637 </a:t>
            </a:r>
            <a:endParaRPr lang="en-GB" sz="5100" dirty="0" smtClean="0"/>
          </a:p>
          <a:p>
            <a:r>
              <a:rPr lang="en-GB" sz="5100" dirty="0" smtClean="0"/>
              <a:t>(</a:t>
            </a:r>
            <a:r>
              <a:rPr lang="en-GB" sz="5100" dirty="0"/>
              <a:t>Site for residential development of up to ten dwellings with associated vehicle access</a:t>
            </a:r>
            <a:r>
              <a:rPr lang="en-GB" sz="5100" dirty="0" smtClean="0"/>
              <a:t>).</a:t>
            </a:r>
          </a:p>
          <a:p>
            <a:r>
              <a:rPr lang="en-GB" sz="5100" dirty="0" smtClean="0"/>
              <a:t>Update – 1</a:t>
            </a:r>
            <a:r>
              <a:rPr lang="en-GB" sz="5100" baseline="30000" dirty="0" smtClean="0"/>
              <a:t>st</a:t>
            </a:r>
            <a:r>
              <a:rPr lang="en-GB" sz="5100" dirty="0" smtClean="0"/>
              <a:t> November 2023</a:t>
            </a:r>
            <a:endParaRPr lang="en-GB" sz="5100" dirty="0"/>
          </a:p>
          <a:p>
            <a:r>
              <a:rPr lang="en-GB" sz="5100" dirty="0" smtClean="0"/>
              <a:t>Kevin </a:t>
            </a:r>
            <a:r>
              <a:rPr lang="en-GB" sz="5100" dirty="0" err="1" smtClean="0"/>
              <a:t>Braybrook</a:t>
            </a:r>
            <a:r>
              <a:rPr lang="en-GB" sz="5100" dirty="0" smtClean="0"/>
              <a:t>, Chair FPC</a:t>
            </a:r>
          </a:p>
          <a:p>
            <a:endParaRPr lang="en-GB" sz="5100" dirty="0"/>
          </a:p>
          <a:p>
            <a:endParaRPr lang="en-GB" sz="51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27" y="-38581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31" y="377174"/>
            <a:ext cx="10515600" cy="1325563"/>
          </a:xfrm>
        </p:spPr>
        <p:txBody>
          <a:bodyPr/>
          <a:lstStyle/>
          <a:p>
            <a:r>
              <a:rPr lang="en-GB" b="1" dirty="0" smtClean="0"/>
              <a:t>Green Lane Footpath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5604"/>
            <a:ext cx="10515600" cy="5475576"/>
          </a:xfrm>
        </p:spPr>
        <p:txBody>
          <a:bodyPr>
            <a:normAutofit/>
          </a:bodyPr>
          <a:lstStyle/>
          <a:p>
            <a:r>
              <a:rPr lang="en-GB" dirty="0" smtClean="0"/>
              <a:t>Pedestrian access to village via PROW on Green Lane</a:t>
            </a:r>
          </a:p>
          <a:p>
            <a:r>
              <a:rPr lang="en-GB" dirty="0" smtClean="0"/>
              <a:t>FPC own Green Lane</a:t>
            </a:r>
          </a:p>
          <a:p>
            <a:r>
              <a:rPr lang="en-GB" dirty="0" smtClean="0"/>
              <a:t>PROW status allows developer to use the footpath as pedestrian access</a:t>
            </a:r>
          </a:p>
          <a:p>
            <a:r>
              <a:rPr lang="en-GB" dirty="0" smtClean="0"/>
              <a:t>HC Highways require hard surface to ensure disabled use during all </a:t>
            </a:r>
            <a:r>
              <a:rPr lang="en-GB" dirty="0" smtClean="0"/>
              <a:t>weathers</a:t>
            </a:r>
          </a:p>
          <a:p>
            <a:r>
              <a:rPr lang="en-GB" dirty="0" smtClean="0"/>
              <a:t>HC standard Tarmac</a:t>
            </a:r>
            <a:endParaRPr lang="en-GB" dirty="0" smtClean="0"/>
          </a:p>
          <a:p>
            <a:r>
              <a:rPr lang="en-GB" dirty="0" smtClean="0"/>
              <a:t>Rubber/Grass </a:t>
            </a:r>
            <a:r>
              <a:rPr lang="en-GB" dirty="0"/>
              <a:t>matting – Not DDA (Disability Discrimination Act) compliant</a:t>
            </a:r>
          </a:p>
          <a:p>
            <a:r>
              <a:rPr lang="en-GB" dirty="0"/>
              <a:t>HC do not have to obtain land owners permission to surface PROW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33" y="21340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4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Green Lane Footpath – </a:t>
            </a:r>
            <a:r>
              <a:rPr lang="en-GB" b="1" dirty="0" smtClean="0"/>
              <a:t>other surface options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773" y="1690688"/>
            <a:ext cx="5181600" cy="4077230"/>
          </a:xfrm>
        </p:spPr>
        <p:txBody>
          <a:bodyPr>
            <a:normAutofit/>
          </a:bodyPr>
          <a:lstStyle/>
          <a:p>
            <a:r>
              <a:rPr lang="en-GB" b="1" dirty="0"/>
              <a:t>High Friction Grit Finish </a:t>
            </a:r>
            <a:endParaRPr lang="en-GB" b="1" dirty="0" smtClean="0"/>
          </a:p>
          <a:p>
            <a:pPr lvl="1"/>
            <a:r>
              <a:rPr lang="en-GB" dirty="0" smtClean="0"/>
              <a:t>Expensive</a:t>
            </a:r>
            <a:endParaRPr lang="en-GB" dirty="0"/>
          </a:p>
          <a:p>
            <a:pPr lvl="1"/>
            <a:r>
              <a:rPr lang="en-GB" dirty="0" smtClean="0"/>
              <a:t>Adopted </a:t>
            </a:r>
            <a:r>
              <a:rPr lang="en-GB" dirty="0"/>
              <a:t>and maintained by </a:t>
            </a:r>
            <a:r>
              <a:rPr lang="en-GB" dirty="0" smtClean="0"/>
              <a:t>HC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476905"/>
            <a:ext cx="5181600" cy="3552296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Hoggin</a:t>
            </a:r>
            <a:endParaRPr lang="en-GB" b="1" dirty="0" smtClean="0"/>
          </a:p>
          <a:p>
            <a:pPr lvl="1"/>
            <a:r>
              <a:rPr lang="en-GB" dirty="0" smtClean="0"/>
              <a:t>HC </a:t>
            </a:r>
            <a:r>
              <a:rPr lang="en-GB" dirty="0"/>
              <a:t>would not adopt and maintain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? FPC accept maintenance responsibility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9" y="3204310"/>
            <a:ext cx="5378588" cy="256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94" y="3279247"/>
            <a:ext cx="5054600" cy="286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01000"/>
              </p:ext>
            </p:extLst>
          </p:nvPr>
        </p:nvGraphicFramePr>
        <p:xfrm>
          <a:off x="1223493" y="119531"/>
          <a:ext cx="9456559" cy="668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16030491" imgH="11334412" progId="Acrobat.Document.DC">
                  <p:embed/>
                </p:oleObj>
              </mc:Choice>
              <mc:Fallback>
                <p:oleObj name="Acrobat Document" r:id="rId3" imgW="16030491" imgH="1133441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3493" y="119531"/>
                        <a:ext cx="9456559" cy="668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3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Application – </a:t>
            </a:r>
            <a:r>
              <a:rPr lang="en-GB" sz="3600" b="1" dirty="0" smtClean="0"/>
              <a:t>House Types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10 market value homes with access via Common Hill Lane</a:t>
            </a:r>
          </a:p>
          <a:p>
            <a:endParaRPr lang="en-GB" dirty="0" smtClean="0"/>
          </a:p>
          <a:p>
            <a:r>
              <a:rPr lang="en-GB" dirty="0" smtClean="0"/>
              <a:t>Plots 1 – 4:</a:t>
            </a:r>
          </a:p>
          <a:p>
            <a:pPr lvl="1"/>
            <a:r>
              <a:rPr lang="en-GB" dirty="0" smtClean="0"/>
              <a:t>2 x 2 bed semi-detached houses</a:t>
            </a:r>
          </a:p>
          <a:p>
            <a:pPr lvl="1"/>
            <a:r>
              <a:rPr lang="en-GB" dirty="0" smtClean="0"/>
              <a:t>2 x 3 bed semi-detached houses</a:t>
            </a:r>
          </a:p>
          <a:p>
            <a:endParaRPr lang="en-GB" dirty="0" smtClean="0"/>
          </a:p>
          <a:p>
            <a:r>
              <a:rPr lang="en-GB" dirty="0" smtClean="0"/>
              <a:t>Plots 5 and 6 – 3 bed detached houses</a:t>
            </a:r>
          </a:p>
          <a:p>
            <a:r>
              <a:rPr lang="en-GB" dirty="0" smtClean="0"/>
              <a:t>Plots 7, 8 and 9 – 4 bed detached houses</a:t>
            </a:r>
          </a:p>
          <a:p>
            <a:r>
              <a:rPr lang="en-GB" dirty="0" smtClean="0"/>
              <a:t>Plot 10 – 3 bed chalet bungalow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33" y="21340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8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Current Situation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Outline approval granted in Nov 2020 established the principle of development for 10 full market value homes with access from Common Hill Lane.  </a:t>
            </a:r>
          </a:p>
          <a:p>
            <a:endParaRPr lang="en-GB" dirty="0" smtClean="0"/>
          </a:p>
          <a:p>
            <a:r>
              <a:rPr lang="en-GB" dirty="0" smtClean="0"/>
              <a:t> Current application for approval of Reserved Matters relates to:</a:t>
            </a:r>
          </a:p>
          <a:p>
            <a:pPr lvl="1"/>
            <a:r>
              <a:rPr lang="en-GB" dirty="0" smtClean="0"/>
              <a:t>Layout</a:t>
            </a:r>
          </a:p>
          <a:p>
            <a:pPr lvl="1"/>
            <a:r>
              <a:rPr lang="en-GB" dirty="0" smtClean="0"/>
              <a:t>Scale</a:t>
            </a:r>
          </a:p>
          <a:p>
            <a:pPr lvl="1"/>
            <a:r>
              <a:rPr lang="en-GB" dirty="0" smtClean="0"/>
              <a:t>Appearance </a:t>
            </a:r>
          </a:p>
          <a:p>
            <a:pPr lvl="1"/>
            <a:r>
              <a:rPr lang="en-GB" dirty="0" smtClean="0"/>
              <a:t>Landscaping</a:t>
            </a:r>
          </a:p>
          <a:p>
            <a:pPr lvl="1"/>
            <a:endParaRPr lang="en-GB" dirty="0"/>
          </a:p>
          <a:p>
            <a:r>
              <a:rPr lang="en-GB" dirty="0" smtClean="0"/>
              <a:t>FNP has regained full weight, so we should consider the above in relation to policies within the FNP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33" y="21340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2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1330597"/>
            <a:ext cx="10515600" cy="1325563"/>
          </a:xfrm>
        </p:spPr>
        <p:txBody>
          <a:bodyPr/>
          <a:lstStyle/>
          <a:p>
            <a:r>
              <a:rPr lang="en-GB" b="1" dirty="0" smtClean="0"/>
              <a:t>FPC Objection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2302933"/>
            <a:ext cx="10515600" cy="490599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Site allocated in FNP for “homes contributing primarily to local need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FPC accept District </a:t>
            </a:r>
            <a:r>
              <a:rPr lang="en-GB" dirty="0" err="1" smtClean="0"/>
              <a:t>Valuers</a:t>
            </a:r>
            <a:r>
              <a:rPr lang="en-GB" dirty="0" smtClean="0"/>
              <a:t> conclusion that site could not support discounted affordable </a:t>
            </a:r>
            <a:r>
              <a:rPr lang="en-GB" dirty="0" smtClean="0"/>
              <a:t>housing</a:t>
            </a:r>
          </a:p>
          <a:p>
            <a:endParaRPr lang="en-GB" dirty="0" smtClean="0"/>
          </a:p>
          <a:p>
            <a:r>
              <a:rPr lang="en-GB" dirty="0" smtClean="0"/>
              <a:t>However, FPC wish to see more smaller 2/3 bed semi-detached </a:t>
            </a:r>
            <a:r>
              <a:rPr lang="en-GB" dirty="0" smtClean="0"/>
              <a:t>homes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99" y="230188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8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GB" b="1" dirty="0" smtClean="0"/>
              <a:t>Planning Officer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9953"/>
            <a:ext cx="10515600" cy="3277009"/>
          </a:xfrm>
        </p:spPr>
        <p:txBody>
          <a:bodyPr/>
          <a:lstStyle/>
          <a:p>
            <a:r>
              <a:rPr lang="en-GB" dirty="0" smtClean="0"/>
              <a:t>Meeting with Heather Carlisle Friday 27</a:t>
            </a:r>
            <a:r>
              <a:rPr lang="en-GB" baseline="30000" dirty="0" smtClean="0"/>
              <a:t>th</a:t>
            </a:r>
            <a:r>
              <a:rPr lang="en-GB" dirty="0" smtClean="0"/>
              <a:t> October</a:t>
            </a:r>
          </a:p>
          <a:p>
            <a:r>
              <a:rPr lang="en-GB" dirty="0"/>
              <a:t>S</a:t>
            </a:r>
            <a:r>
              <a:rPr lang="en-GB" dirty="0" smtClean="0"/>
              <a:t>ales </a:t>
            </a:r>
            <a:r>
              <a:rPr lang="en-GB" dirty="0"/>
              <a:t>price of </a:t>
            </a:r>
            <a:r>
              <a:rPr lang="en-GB" dirty="0" smtClean="0"/>
              <a:t>homes </a:t>
            </a:r>
            <a:r>
              <a:rPr lang="en-GB" dirty="0"/>
              <a:t>not considered to be a material planning matter</a:t>
            </a:r>
            <a:r>
              <a:rPr lang="en-GB" dirty="0" smtClean="0"/>
              <a:t>.</a:t>
            </a:r>
          </a:p>
          <a:p>
            <a:r>
              <a:rPr lang="en-GB" b="1" dirty="0"/>
              <a:t>Scale</a:t>
            </a:r>
            <a:r>
              <a:rPr lang="en-GB" dirty="0"/>
              <a:t> refers to </a:t>
            </a:r>
            <a:r>
              <a:rPr lang="en-GB" i="1" dirty="0"/>
              <a:t>The height, width and length of each building proposed </a:t>
            </a:r>
            <a:r>
              <a:rPr lang="en-GB" i="1" u="sng" dirty="0"/>
              <a:t>in relation to its surroundings</a:t>
            </a:r>
            <a:r>
              <a:rPr lang="en-GB" i="1" dirty="0"/>
              <a:t>.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dirty="0"/>
              <a:t>40% of the planned homes are 2 or 3 bed semi-detached properties,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33" y="21340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6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Planning Officer awaiting response from Freemans to Objections raised</a:t>
            </a:r>
          </a:p>
          <a:p>
            <a:r>
              <a:rPr lang="en-GB" dirty="0" smtClean="0"/>
              <a:t>FPC will have sight of response/revised drawings with option to comment</a:t>
            </a:r>
          </a:p>
          <a:p>
            <a:r>
              <a:rPr lang="en-GB" dirty="0" smtClean="0"/>
              <a:t>Planning Officer will decide whether to Approve or Reject Application</a:t>
            </a:r>
            <a:endParaRPr lang="en-GB" dirty="0"/>
          </a:p>
          <a:p>
            <a:r>
              <a:rPr lang="en-GB" dirty="0" smtClean="0"/>
              <a:t>Ward Councillor will be informed of decision and can request Committee Referral if decision is to Approve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12196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0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Committee Referral 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FNP has regained full weight</a:t>
            </a:r>
          </a:p>
          <a:p>
            <a:pPr lvl="1"/>
            <a:r>
              <a:rPr lang="en-GB" dirty="0" smtClean="0"/>
              <a:t>Homes contributing primarily to local need</a:t>
            </a:r>
          </a:p>
          <a:p>
            <a:endParaRPr lang="en-GB" dirty="0" smtClean="0"/>
          </a:p>
          <a:p>
            <a:r>
              <a:rPr lang="en-GB" dirty="0" smtClean="0"/>
              <a:t>District </a:t>
            </a:r>
            <a:r>
              <a:rPr lang="en-GB" dirty="0" err="1"/>
              <a:t>V</a:t>
            </a:r>
            <a:r>
              <a:rPr lang="en-GB" dirty="0" err="1" smtClean="0"/>
              <a:t>aluers</a:t>
            </a:r>
            <a:r>
              <a:rPr lang="en-GB" dirty="0" smtClean="0"/>
              <a:t> Report</a:t>
            </a:r>
          </a:p>
          <a:p>
            <a:pPr lvl="1"/>
            <a:r>
              <a:rPr lang="en-GB" dirty="0" smtClean="0"/>
              <a:t>Outline Approval granted in November 2020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ased upon DV report dated October 2018, valid for 3 months</a:t>
            </a:r>
          </a:p>
          <a:p>
            <a:pPr lvl="1"/>
            <a:endParaRPr lang="en-GB" dirty="0"/>
          </a:p>
          <a:p>
            <a:r>
              <a:rPr lang="en-GB" dirty="0"/>
              <a:t>Levelling-up and Regeneration </a:t>
            </a:r>
            <a:r>
              <a:rPr lang="en-GB" dirty="0" smtClean="0"/>
              <a:t>Bill</a:t>
            </a: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12196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0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Levelling </a:t>
            </a:r>
            <a:r>
              <a:rPr lang="en-GB" b="1" dirty="0"/>
              <a:t>U</a:t>
            </a:r>
            <a:r>
              <a:rPr lang="en-GB" b="1" dirty="0" smtClean="0"/>
              <a:t>p Bill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Levelling-up and Regeneration Bill </a:t>
            </a:r>
            <a:r>
              <a:rPr lang="en-GB" dirty="0" smtClean="0"/>
              <a:t>became </a:t>
            </a:r>
            <a:r>
              <a:rPr lang="en-GB" dirty="0"/>
              <a:t>law </a:t>
            </a:r>
            <a:r>
              <a:rPr lang="en-GB" dirty="0" smtClean="0"/>
              <a:t>on </a:t>
            </a:r>
            <a:r>
              <a:rPr lang="en-GB" dirty="0"/>
              <a:t>26 October </a:t>
            </a:r>
            <a:r>
              <a:rPr lang="en-GB" dirty="0" smtClean="0"/>
              <a:t>2023</a:t>
            </a:r>
          </a:p>
          <a:p>
            <a:pPr lvl="1"/>
            <a:endParaRPr lang="en-GB" b="1" dirty="0" smtClean="0"/>
          </a:p>
          <a:p>
            <a:pPr lvl="1"/>
            <a:r>
              <a:rPr lang="en-GB" dirty="0" smtClean="0"/>
              <a:t>Put </a:t>
            </a:r>
            <a:r>
              <a:rPr lang="en-GB" dirty="0"/>
              <a:t>local people at the heart of development – making it easier to put local plans in place and requiring design codes that set out where homes will be built and how they will look. </a:t>
            </a:r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dirty="0" smtClean="0"/>
              <a:t>These </a:t>
            </a:r>
            <a:r>
              <a:rPr lang="en-GB" dirty="0"/>
              <a:t>plans will deliver more homes in a way that works for communities</a:t>
            </a:r>
            <a:r>
              <a:rPr lang="en-GB" dirty="0" smtClean="0"/>
              <a:t>.</a:t>
            </a:r>
          </a:p>
          <a:p>
            <a:pPr lvl="1"/>
            <a:endParaRPr lang="en-GB" b="1" dirty="0" smtClean="0"/>
          </a:p>
          <a:p>
            <a:pPr lvl="1"/>
            <a:r>
              <a:rPr lang="en-GB" dirty="0"/>
              <a:t>The Levelling-up and Regeneration Act </a:t>
            </a:r>
            <a:r>
              <a:rPr lang="en-GB" dirty="0" smtClean="0"/>
              <a:t>….. will </a:t>
            </a:r>
            <a:r>
              <a:rPr lang="en-GB" dirty="0"/>
              <a:t>ensure new development </a:t>
            </a:r>
            <a:r>
              <a:rPr lang="en-GB" dirty="0" smtClean="0"/>
              <a:t>…. is </a:t>
            </a:r>
            <a:r>
              <a:rPr lang="en-GB" dirty="0"/>
              <a:t>shaped by local people’s democratic </a:t>
            </a:r>
            <a:r>
              <a:rPr lang="en-GB" dirty="0" smtClean="0"/>
              <a:t>wishes.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Communities taking back control of their future with new powers to shape their local area.</a:t>
            </a:r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121965"/>
            <a:ext cx="4282440" cy="140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5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519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Acrobat Document</vt:lpstr>
      <vt:lpstr>Land adjacent to Fownhope Medical Centre  Common Hill Lane Fownhope</vt:lpstr>
      <vt:lpstr>PowerPoint Presentation</vt:lpstr>
      <vt:lpstr>The Application – House Types</vt:lpstr>
      <vt:lpstr>Current Situation</vt:lpstr>
      <vt:lpstr>FPC Objection</vt:lpstr>
      <vt:lpstr>Planning Officer response</vt:lpstr>
      <vt:lpstr>What Next?</vt:lpstr>
      <vt:lpstr>Committee Referral ?</vt:lpstr>
      <vt:lpstr>Levelling Up Bill</vt:lpstr>
      <vt:lpstr>Green Lane Footpath</vt:lpstr>
      <vt:lpstr>Green Lane Footpath – other surface options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adjacent to Fownhope Medical Centre Common Hill Lane Fownhope Hereford Herefordshire</dc:title>
  <dc:creator>The Braybrooks</dc:creator>
  <cp:lastModifiedBy>The Braybrooks</cp:lastModifiedBy>
  <cp:revision>40</cp:revision>
  <dcterms:created xsi:type="dcterms:W3CDTF">2023-09-04T12:54:14Z</dcterms:created>
  <dcterms:modified xsi:type="dcterms:W3CDTF">2023-11-01T18:24:59Z</dcterms:modified>
</cp:coreProperties>
</file>