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9" r:id="rId8"/>
    <p:sldId id="270" r:id="rId9"/>
    <p:sldId id="271" r:id="rId10"/>
    <p:sldId id="261" r:id="rId11"/>
    <p:sldId id="262" r:id="rId12"/>
    <p:sldId id="266" r:id="rId13"/>
    <p:sldId id="263" r:id="rId14"/>
    <p:sldId id="264" r:id="rId15"/>
    <p:sldId id="265"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38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10C5CEE-8221-44EA-9703-0B6F1B08DFFA}" type="datetimeFigureOut">
              <a:rPr lang="en-GB" smtClean="0"/>
              <a:t>29/03/2024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85987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0C5CEE-8221-44EA-9703-0B6F1B08DFFA}" type="datetimeFigureOut">
              <a:rPr lang="en-GB" smtClean="0"/>
              <a:t>29/03/2024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6066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0C5CEE-8221-44EA-9703-0B6F1B08DFFA}" type="datetimeFigureOut">
              <a:rPr lang="en-GB" smtClean="0"/>
              <a:t>29/03/2024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298628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0C5CEE-8221-44EA-9703-0B6F1B08DFFA}" type="datetimeFigureOut">
              <a:rPr lang="en-GB" smtClean="0"/>
              <a:t>29/03/2024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259894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C5CEE-8221-44EA-9703-0B6F1B08DFFA}" type="datetimeFigureOut">
              <a:rPr lang="en-GB" smtClean="0"/>
              <a:t>29/03/2024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2831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10C5CEE-8221-44EA-9703-0B6F1B08DFFA}" type="datetimeFigureOut">
              <a:rPr lang="en-GB" smtClean="0"/>
              <a:t>29/03/2024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420470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10C5CEE-8221-44EA-9703-0B6F1B08DFFA}" type="datetimeFigureOut">
              <a:rPr lang="en-GB" smtClean="0"/>
              <a:t>29/03/2024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4022975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10C5CEE-8221-44EA-9703-0B6F1B08DFFA}" type="datetimeFigureOut">
              <a:rPr lang="en-GB" smtClean="0"/>
              <a:t>29/03/2024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282330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C5CEE-8221-44EA-9703-0B6F1B08DFFA}" type="datetimeFigureOut">
              <a:rPr lang="en-GB" smtClean="0"/>
              <a:t>29/03/2024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281224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C5CEE-8221-44EA-9703-0B6F1B08DFFA}" type="datetimeFigureOut">
              <a:rPr lang="en-GB" smtClean="0"/>
              <a:t>29/03/2024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310958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C5CEE-8221-44EA-9703-0B6F1B08DFFA}" type="datetimeFigureOut">
              <a:rPr lang="en-GB" smtClean="0"/>
              <a:t>29/03/2024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25E691-7A21-44F3-887C-3B0465E78AF0}" type="slidenum">
              <a:rPr lang="en-GB" smtClean="0"/>
              <a:t>‹#›</a:t>
            </a:fld>
            <a:endParaRPr lang="en-GB"/>
          </a:p>
        </p:txBody>
      </p:sp>
    </p:spTree>
    <p:extLst>
      <p:ext uri="{BB962C8B-B14F-4D97-AF65-F5344CB8AC3E}">
        <p14:creationId xmlns:p14="http://schemas.microsoft.com/office/powerpoint/2010/main" val="222989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C5CEE-8221-44EA-9703-0B6F1B08DFFA}" type="datetimeFigureOut">
              <a:rPr lang="en-GB" smtClean="0"/>
              <a:t>29/03/2024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5E691-7A21-44F3-887C-3B0465E78AF0}" type="slidenum">
              <a:rPr lang="en-GB" smtClean="0"/>
              <a:t>‹#›</a:t>
            </a:fld>
            <a:endParaRPr lang="en-GB"/>
          </a:p>
        </p:txBody>
      </p:sp>
    </p:spTree>
    <p:extLst>
      <p:ext uri="{BB962C8B-B14F-4D97-AF65-F5344CB8AC3E}">
        <p14:creationId xmlns:p14="http://schemas.microsoft.com/office/powerpoint/2010/main" val="188529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cid:image002.png@01DA4D37.0AD60870"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500062"/>
            <a:ext cx="10515600" cy="1325563"/>
          </a:xfrm>
        </p:spPr>
        <p:txBody>
          <a:bodyPr/>
          <a:lstStyle/>
          <a:p>
            <a:r>
              <a:rPr lang="en-GB" b="1" dirty="0"/>
              <a:t>Why might we want to review our Neighbourhood Development Plan?</a:t>
            </a:r>
            <a:endParaRPr lang="en-GB" dirty="0"/>
          </a:p>
        </p:txBody>
      </p:sp>
      <p:sp>
        <p:nvSpPr>
          <p:cNvPr id="5" name="Content Placeholder 4"/>
          <p:cNvSpPr>
            <a:spLocks noGrp="1"/>
          </p:cNvSpPr>
          <p:nvPr>
            <p:ph idx="1"/>
          </p:nvPr>
        </p:nvSpPr>
        <p:spPr>
          <a:xfrm>
            <a:off x="730624" y="2188695"/>
            <a:ext cx="10515600" cy="4351338"/>
          </a:xfrm>
        </p:spPr>
        <p:txBody>
          <a:bodyPr>
            <a:normAutofit fontScale="77500" lnSpcReduction="20000"/>
          </a:bodyPr>
          <a:lstStyle/>
          <a:p>
            <a:pPr lvl="0"/>
            <a:r>
              <a:rPr lang="en-GB" dirty="0"/>
              <a:t>Herefordshire Council are preparing a new Local Plan which will replace the 2011 Core Strategy</a:t>
            </a:r>
          </a:p>
          <a:p>
            <a:endParaRPr lang="en-GB" dirty="0"/>
          </a:p>
          <a:p>
            <a:pPr lvl="0"/>
            <a:r>
              <a:rPr lang="en-GB" dirty="0"/>
              <a:t>Existing policies within the Core Strategy will change</a:t>
            </a:r>
          </a:p>
          <a:p>
            <a:endParaRPr lang="en-GB" dirty="0"/>
          </a:p>
          <a:p>
            <a:pPr lvl="0"/>
            <a:r>
              <a:rPr lang="en-GB" dirty="0"/>
              <a:t>Neighbourhood Plans need to comply with relevant policies in the new Local Plan</a:t>
            </a:r>
          </a:p>
          <a:p>
            <a:endParaRPr lang="en-GB" dirty="0"/>
          </a:p>
          <a:p>
            <a:pPr lvl="0"/>
            <a:r>
              <a:rPr lang="en-GB" dirty="0"/>
              <a:t>As the draft Local Plan develops, existing NDP’s will start to lose weight</a:t>
            </a:r>
          </a:p>
          <a:p>
            <a:endParaRPr lang="en-GB" dirty="0"/>
          </a:p>
          <a:p>
            <a:r>
              <a:rPr lang="en-GB" dirty="0"/>
              <a:t>By conducting a review of our Neighbourhood Development Plan and modifying policies to bring them in line with the new Local Plan, we can maintain the weight of our plan.</a:t>
            </a:r>
            <a:br>
              <a:rPr lang="en-GB" dirty="0"/>
            </a:br>
            <a:endParaRPr lang="en-GB"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8471647" y="1"/>
            <a:ext cx="3938137" cy="1196788"/>
          </a:xfrm>
          <a:prstGeom prst="rect">
            <a:avLst/>
          </a:prstGeom>
          <a:noFill/>
          <a:ln>
            <a:noFill/>
          </a:ln>
        </p:spPr>
      </p:pic>
    </p:spTree>
    <p:extLst>
      <p:ext uri="{BB962C8B-B14F-4D97-AF65-F5344CB8AC3E}">
        <p14:creationId xmlns:p14="http://schemas.microsoft.com/office/powerpoint/2010/main" val="1034024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Our Existing Neighbourhood Development Plan</a:t>
            </a:r>
            <a:br>
              <a:rPr lang="en-GB" dirty="0"/>
            </a:br>
            <a:endParaRPr lang="en-GB" dirty="0"/>
          </a:p>
        </p:txBody>
      </p:sp>
      <p:sp>
        <p:nvSpPr>
          <p:cNvPr id="3" name="Content Placeholder 2"/>
          <p:cNvSpPr>
            <a:spLocks noGrp="1"/>
          </p:cNvSpPr>
          <p:nvPr>
            <p:ph idx="1"/>
          </p:nvPr>
        </p:nvSpPr>
        <p:spPr/>
        <p:txBody>
          <a:bodyPr>
            <a:normAutofit/>
          </a:bodyPr>
          <a:lstStyle/>
          <a:p>
            <a:pPr lvl="0"/>
            <a:r>
              <a:rPr lang="en-GB" dirty="0"/>
              <a:t>Adopted March 2016</a:t>
            </a:r>
          </a:p>
          <a:p>
            <a:pPr lvl="0"/>
            <a:endParaRPr lang="en-GB" dirty="0"/>
          </a:p>
          <a:p>
            <a:pPr lvl="0"/>
            <a:r>
              <a:rPr lang="en-GB" dirty="0"/>
              <a:t>Set out a vision for Fownhope to 2031</a:t>
            </a:r>
          </a:p>
          <a:p>
            <a:endParaRPr lang="en-GB" dirty="0"/>
          </a:p>
          <a:p>
            <a:pPr lvl="0"/>
            <a:r>
              <a:rPr lang="en-GB" dirty="0"/>
              <a:t>Allocated 4 development sites:</a:t>
            </a:r>
          </a:p>
          <a:p>
            <a:pPr lvl="1"/>
            <a:r>
              <a:rPr lang="en-GB" dirty="0"/>
              <a:t>Mill Field (Cherry Hill)</a:t>
            </a:r>
          </a:p>
          <a:p>
            <a:pPr lvl="1"/>
            <a:r>
              <a:rPr lang="en-GB" dirty="0"/>
              <a:t>Old Potato Barn (Cherry Hill)</a:t>
            </a:r>
          </a:p>
          <a:p>
            <a:pPr lvl="1"/>
            <a:r>
              <a:rPr lang="en-GB" dirty="0"/>
              <a:t>Rear of Lower House Gardens</a:t>
            </a:r>
          </a:p>
          <a:p>
            <a:pPr lvl="1"/>
            <a:r>
              <a:rPr lang="en-GB" dirty="0"/>
              <a:t>Adjacent to Medical Centre</a:t>
            </a: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436226" y="4820570"/>
            <a:ext cx="4086054" cy="1356393"/>
          </a:xfrm>
          <a:prstGeom prst="rect">
            <a:avLst/>
          </a:prstGeom>
          <a:noFill/>
          <a:ln>
            <a:noFill/>
          </a:ln>
        </p:spPr>
      </p:pic>
    </p:spTree>
    <p:extLst>
      <p:ext uri="{BB962C8B-B14F-4D97-AF65-F5344CB8AC3E}">
        <p14:creationId xmlns:p14="http://schemas.microsoft.com/office/powerpoint/2010/main" val="4247946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existing Fownhope Neighbourhood Development Plan includes policies intended to:</a:t>
            </a:r>
            <a:br>
              <a:rPr lang="en-GB" b="1" dirty="0"/>
            </a:br>
            <a:endParaRPr lang="en-GB" b="1" dirty="0"/>
          </a:p>
        </p:txBody>
      </p:sp>
      <p:sp>
        <p:nvSpPr>
          <p:cNvPr id="3" name="Content Placeholder 2"/>
          <p:cNvSpPr>
            <a:spLocks noGrp="1"/>
          </p:cNvSpPr>
          <p:nvPr>
            <p:ph idx="1"/>
          </p:nvPr>
        </p:nvSpPr>
        <p:spPr/>
        <p:txBody>
          <a:bodyPr/>
          <a:lstStyle/>
          <a:p>
            <a:pPr lvl="0"/>
            <a:r>
              <a:rPr lang="en-GB" dirty="0"/>
              <a:t>Protect open spaces not allocated for development</a:t>
            </a:r>
          </a:p>
          <a:p>
            <a:pPr lvl="0"/>
            <a:r>
              <a:rPr lang="en-GB" dirty="0"/>
              <a:t>Provide affordable housing to contribute to local need </a:t>
            </a:r>
          </a:p>
          <a:p>
            <a:pPr lvl="0"/>
            <a:r>
              <a:rPr lang="en-GB" dirty="0"/>
              <a:t>Set design standards</a:t>
            </a:r>
          </a:p>
          <a:p>
            <a:pPr lvl="0"/>
            <a:r>
              <a:rPr lang="en-GB" dirty="0"/>
              <a:t>Promote sustainable development</a:t>
            </a:r>
          </a:p>
          <a:p>
            <a:pPr lvl="0"/>
            <a:r>
              <a:rPr lang="en-GB" dirty="0"/>
              <a:t>Conserve </a:t>
            </a:r>
            <a:r>
              <a:rPr lang="en-GB" dirty="0" err="1"/>
              <a:t>Fownhope’s</a:t>
            </a:r>
            <a:r>
              <a:rPr lang="en-GB" dirty="0"/>
              <a:t> historic character</a:t>
            </a:r>
          </a:p>
          <a:p>
            <a:pPr lvl="0"/>
            <a:r>
              <a:rPr lang="en-GB" dirty="0"/>
              <a:t>Protect wildlife and our position in the Wye Valley National Landscape</a:t>
            </a:r>
          </a:p>
          <a:p>
            <a:pPr lvl="0"/>
            <a:r>
              <a:rPr lang="en-GB" dirty="0"/>
              <a:t>Support local businesses</a:t>
            </a: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597589" y="5109882"/>
            <a:ext cx="4086054" cy="1356393"/>
          </a:xfrm>
          <a:prstGeom prst="rect">
            <a:avLst/>
          </a:prstGeom>
          <a:noFill/>
          <a:ln>
            <a:noFill/>
          </a:ln>
        </p:spPr>
      </p:pic>
    </p:spTree>
    <p:extLst>
      <p:ext uri="{BB962C8B-B14F-4D97-AF65-F5344CB8AC3E}">
        <p14:creationId xmlns:p14="http://schemas.microsoft.com/office/powerpoint/2010/main" val="2245934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has our Neighbourhood Development Plan achieved?</a:t>
            </a:r>
          </a:p>
        </p:txBody>
      </p:sp>
      <p:sp>
        <p:nvSpPr>
          <p:cNvPr id="3" name="Content Placeholder 2"/>
          <p:cNvSpPr>
            <a:spLocks noGrp="1"/>
          </p:cNvSpPr>
          <p:nvPr>
            <p:ph idx="1"/>
          </p:nvPr>
        </p:nvSpPr>
        <p:spPr/>
        <p:txBody>
          <a:bodyPr>
            <a:normAutofit fontScale="92500"/>
          </a:bodyPr>
          <a:lstStyle/>
          <a:p>
            <a:pPr lvl="0"/>
            <a:r>
              <a:rPr lang="en-GB" b="1" dirty="0"/>
              <a:t>Protecting open spaces </a:t>
            </a:r>
            <a:r>
              <a:rPr lang="en-GB" dirty="0"/>
              <a:t>– </a:t>
            </a:r>
            <a:r>
              <a:rPr lang="en-GB" sz="2400" dirty="0"/>
              <a:t>major development has been restricted to allocated sites</a:t>
            </a:r>
          </a:p>
          <a:p>
            <a:pPr lvl="0"/>
            <a:r>
              <a:rPr lang="en-GB" sz="3000" b="1" dirty="0"/>
              <a:t>Providing affordable housing </a:t>
            </a:r>
            <a:r>
              <a:rPr lang="en-GB" dirty="0"/>
              <a:t>– </a:t>
            </a:r>
            <a:r>
              <a:rPr lang="en-GB" sz="2400" dirty="0"/>
              <a:t>5 affordable homes have been delivered, but we had expected more</a:t>
            </a:r>
            <a:r>
              <a:rPr lang="en-GB" sz="2600" dirty="0"/>
              <a:t>.</a:t>
            </a:r>
          </a:p>
          <a:p>
            <a:r>
              <a:rPr lang="en-GB" b="1" dirty="0"/>
              <a:t>Setting design standards, promoting sustainable development, conserving </a:t>
            </a:r>
            <a:r>
              <a:rPr lang="en-GB" b="1" dirty="0" err="1"/>
              <a:t>Fownhope’s</a:t>
            </a:r>
            <a:r>
              <a:rPr lang="en-GB" b="1" dirty="0"/>
              <a:t> historic character and supporting local business</a:t>
            </a:r>
            <a:r>
              <a:rPr lang="en-GB" dirty="0"/>
              <a:t> - </a:t>
            </a:r>
            <a:r>
              <a:rPr lang="en-GB" sz="2400" dirty="0"/>
              <a:t>all representations brought to Fownhope Parish Council are considered against the policies contained within the Neighbourhood Development Plan and decisions taken accordingly</a:t>
            </a:r>
            <a:endParaRPr lang="en-GB" sz="2600" dirty="0"/>
          </a:p>
          <a:p>
            <a:pPr lvl="0"/>
            <a:r>
              <a:rPr lang="en-GB" b="1" dirty="0"/>
              <a:t>Protecting wildlife and our position in the Wye Valley National Landscape </a:t>
            </a:r>
            <a:r>
              <a:rPr lang="en-GB" dirty="0"/>
              <a:t>– we have upheld our </a:t>
            </a:r>
            <a:r>
              <a:rPr lang="en-GB" sz="2400" dirty="0"/>
              <a:t>Dark Skies policy and supported initiatives championed by Natural England and Hereford Wildlife Trust.</a:t>
            </a: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051234" y="5633703"/>
            <a:ext cx="4086054" cy="1356393"/>
          </a:xfrm>
          <a:prstGeom prst="rect">
            <a:avLst/>
          </a:prstGeom>
          <a:noFill/>
          <a:ln>
            <a:noFill/>
          </a:ln>
        </p:spPr>
      </p:pic>
    </p:spTree>
    <p:extLst>
      <p:ext uri="{BB962C8B-B14F-4D97-AF65-F5344CB8AC3E}">
        <p14:creationId xmlns:p14="http://schemas.microsoft.com/office/powerpoint/2010/main" val="310091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r>
              <a:rPr lang="en-GB" b="1" dirty="0"/>
              <a:t>Allocated Development Sites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111768730"/>
              </p:ext>
            </p:extLst>
          </p:nvPr>
        </p:nvGraphicFramePr>
        <p:xfrm>
          <a:off x="1996225" y="1287888"/>
          <a:ext cx="7942580" cy="4159582"/>
        </p:xfrm>
        <a:graphic>
          <a:graphicData uri="http://schemas.openxmlformats.org/drawingml/2006/table">
            <a:tbl>
              <a:tblPr firstRow="1" firstCol="1" bandRow="1">
                <a:tableStyleId>{5C22544A-7EE6-4342-B048-85BDC9FD1C3A}</a:tableStyleId>
              </a:tblPr>
              <a:tblGrid>
                <a:gridCol w="2382896">
                  <a:extLst>
                    <a:ext uri="{9D8B030D-6E8A-4147-A177-3AD203B41FA5}">
                      <a16:colId xmlns:a16="http://schemas.microsoft.com/office/drawing/2014/main" val="20000"/>
                    </a:ext>
                  </a:extLst>
                </a:gridCol>
                <a:gridCol w="5559684">
                  <a:extLst>
                    <a:ext uri="{9D8B030D-6E8A-4147-A177-3AD203B41FA5}">
                      <a16:colId xmlns:a16="http://schemas.microsoft.com/office/drawing/2014/main" val="20001"/>
                    </a:ext>
                  </a:extLst>
                </a:gridCol>
              </a:tblGrid>
              <a:tr h="1277102">
                <a:tc>
                  <a:txBody>
                    <a:bodyPr/>
                    <a:lstStyle/>
                    <a:p>
                      <a:pPr marL="457200">
                        <a:lnSpc>
                          <a:spcPct val="107000"/>
                        </a:lnSpc>
                        <a:spcAft>
                          <a:spcPts val="0"/>
                        </a:spcAft>
                      </a:pPr>
                      <a:r>
                        <a:rPr lang="en-GB" sz="2600" dirty="0">
                          <a:effectLst/>
                        </a:rPr>
                        <a:t>Mill Field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n-GB" sz="2600" b="0" dirty="0">
                          <a:solidFill>
                            <a:schemeClr val="tx1"/>
                          </a:solidFill>
                          <a:effectLst/>
                        </a:rPr>
                        <a:t>Allocated - 12 dwellings</a:t>
                      </a:r>
                      <a:endParaRPr lang="en-GB" sz="1100" b="0" dirty="0">
                        <a:solidFill>
                          <a:schemeClr val="tx1"/>
                        </a:solidFill>
                        <a:effectLst/>
                      </a:endParaRPr>
                    </a:p>
                    <a:p>
                      <a:pPr marL="457200">
                        <a:lnSpc>
                          <a:spcPct val="107000"/>
                        </a:lnSpc>
                        <a:spcAft>
                          <a:spcPts val="0"/>
                        </a:spcAft>
                      </a:pPr>
                      <a:r>
                        <a:rPr lang="en-GB" sz="2600" b="0" dirty="0">
                          <a:solidFill>
                            <a:schemeClr val="tx1"/>
                          </a:solidFill>
                          <a:effectLst/>
                        </a:rPr>
                        <a:t>Delivered – 10 market, 5 affordable homes</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4995">
                <a:tc>
                  <a:txBody>
                    <a:bodyPr/>
                    <a:lstStyle/>
                    <a:p>
                      <a:pPr marL="457200">
                        <a:lnSpc>
                          <a:spcPct val="107000"/>
                        </a:lnSpc>
                        <a:spcAft>
                          <a:spcPts val="0"/>
                        </a:spcAft>
                      </a:pPr>
                      <a:r>
                        <a:rPr lang="en-GB" sz="2600">
                          <a:effectLst/>
                        </a:rPr>
                        <a:t>Potato Barn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n-GB" sz="2600" dirty="0">
                          <a:effectLst/>
                        </a:rPr>
                        <a:t>Allocated – 10 dwellings</a:t>
                      </a:r>
                      <a:endParaRPr lang="en-GB" sz="1100" dirty="0">
                        <a:effectLst/>
                      </a:endParaRPr>
                    </a:p>
                    <a:p>
                      <a:pPr marL="457200">
                        <a:lnSpc>
                          <a:spcPct val="107000"/>
                        </a:lnSpc>
                        <a:spcAft>
                          <a:spcPts val="0"/>
                        </a:spcAft>
                      </a:pPr>
                      <a:r>
                        <a:rPr lang="en-GB" sz="2600" dirty="0">
                          <a:effectLst/>
                        </a:rPr>
                        <a:t>Delivered – 10 market homes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44995">
                <a:tc>
                  <a:txBody>
                    <a:bodyPr/>
                    <a:lstStyle/>
                    <a:p>
                      <a:pPr marL="457200">
                        <a:lnSpc>
                          <a:spcPct val="107000"/>
                        </a:lnSpc>
                        <a:spcAft>
                          <a:spcPts val="0"/>
                        </a:spcAft>
                      </a:pPr>
                      <a:r>
                        <a:rPr lang="en-GB" sz="2600">
                          <a:effectLst/>
                        </a:rPr>
                        <a:t>Medical Centre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n-GB" sz="2600">
                          <a:effectLst/>
                        </a:rPr>
                        <a:t>Allocated – 7 dwellings</a:t>
                      </a:r>
                      <a:endParaRPr lang="en-GB" sz="1100">
                        <a:effectLst/>
                      </a:endParaRPr>
                    </a:p>
                    <a:p>
                      <a:pPr marL="457200">
                        <a:lnSpc>
                          <a:spcPct val="107000"/>
                        </a:lnSpc>
                        <a:spcAft>
                          <a:spcPts val="0"/>
                        </a:spcAft>
                      </a:pPr>
                      <a:r>
                        <a:rPr lang="en-GB" sz="2600">
                          <a:effectLst/>
                        </a:rPr>
                        <a:t>Delivered – 10 market homes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192490">
                <a:tc>
                  <a:txBody>
                    <a:bodyPr/>
                    <a:lstStyle/>
                    <a:p>
                      <a:pPr marL="457200">
                        <a:lnSpc>
                          <a:spcPct val="107000"/>
                        </a:lnSpc>
                        <a:spcAft>
                          <a:spcPts val="0"/>
                        </a:spcAft>
                      </a:pPr>
                      <a:r>
                        <a:rPr lang="en-GB" sz="2600">
                          <a:effectLst/>
                        </a:rPr>
                        <a:t>Lowerhouse Gardens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n-GB" sz="2600" dirty="0">
                          <a:effectLst/>
                        </a:rPr>
                        <a:t>Still to be brought forward</a:t>
                      </a:r>
                    </a:p>
                    <a:p>
                      <a:pPr marL="457200">
                        <a:lnSpc>
                          <a:spcPct val="107000"/>
                        </a:lnSpc>
                        <a:spcAft>
                          <a:spcPts val="0"/>
                        </a:spcAft>
                      </a:pPr>
                      <a:endParaRPr lang="en-GB" sz="2600" dirty="0">
                        <a:effectLst/>
                      </a:endParaRPr>
                    </a:p>
                  </a:txBody>
                  <a:tcPr marL="68580" marR="68580" marT="0" marB="0"/>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0" y="-125343"/>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p:cNvSpPr txBox="1"/>
          <p:nvPr/>
        </p:nvSpPr>
        <p:spPr>
          <a:xfrm>
            <a:off x="838200" y="5756856"/>
            <a:ext cx="10766739" cy="1200329"/>
          </a:xfrm>
          <a:prstGeom prst="rect">
            <a:avLst/>
          </a:prstGeom>
          <a:noFill/>
        </p:spPr>
        <p:txBody>
          <a:bodyPr wrap="square" rtlCol="0">
            <a:spAutoFit/>
          </a:bodyPr>
          <a:lstStyle/>
          <a:p>
            <a:r>
              <a:rPr lang="en-GB" dirty="0"/>
              <a:t>Herefordshire Council were unable to demonstrate a 5 year housing land supply between 2015 and 2021. This reduced the weight of all Neighbourhood Plans, meaning that NDP policies did not have to be applied to applications considered during this period. </a:t>
            </a:r>
          </a:p>
          <a:p>
            <a:endParaRPr lang="en-GB" dirty="0"/>
          </a:p>
        </p:txBody>
      </p:sp>
    </p:spTree>
    <p:extLst>
      <p:ext uri="{BB962C8B-B14F-4D97-AF65-F5344CB8AC3E}">
        <p14:creationId xmlns:p14="http://schemas.microsoft.com/office/powerpoint/2010/main" val="3942061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b="1" dirty="0"/>
              <a:t>How has the Neighbourhood Development Plan performed since it was adopted?</a:t>
            </a:r>
            <a:endParaRPr lang="en-GB" dirty="0"/>
          </a:p>
        </p:txBody>
      </p:sp>
      <p:sp>
        <p:nvSpPr>
          <p:cNvPr id="6" name="Content Placeholder 5"/>
          <p:cNvSpPr>
            <a:spLocks noGrp="1"/>
          </p:cNvSpPr>
          <p:nvPr>
            <p:ph idx="1"/>
          </p:nvPr>
        </p:nvSpPr>
        <p:spPr>
          <a:xfrm>
            <a:off x="838200" y="1539681"/>
            <a:ext cx="10515600" cy="4351338"/>
          </a:xfrm>
        </p:spPr>
        <p:txBody>
          <a:bodyPr>
            <a:normAutofit lnSpcReduction="10000"/>
          </a:bodyPr>
          <a:lstStyle/>
          <a:p>
            <a:pPr lvl="0"/>
            <a:endParaRPr lang="en-GB" dirty="0"/>
          </a:p>
          <a:p>
            <a:pPr lvl="0"/>
            <a:r>
              <a:rPr lang="en-GB" dirty="0"/>
              <a:t>Major development (&gt;10 homes) has been restricted to allocated sites</a:t>
            </a:r>
          </a:p>
          <a:p>
            <a:endParaRPr lang="en-GB" dirty="0"/>
          </a:p>
          <a:p>
            <a:r>
              <a:rPr lang="en-GB" dirty="0"/>
              <a:t>Developments have included sustainable features</a:t>
            </a:r>
          </a:p>
          <a:p>
            <a:pPr marL="0" indent="0">
              <a:buNone/>
            </a:pPr>
            <a:endParaRPr lang="en-GB" dirty="0"/>
          </a:p>
          <a:p>
            <a:pPr marL="0" indent="0">
              <a:buNone/>
            </a:pPr>
            <a:r>
              <a:rPr lang="en-GB" b="1" dirty="0"/>
              <a:t>But:</a:t>
            </a:r>
          </a:p>
          <a:p>
            <a:r>
              <a:rPr lang="en-GB" dirty="0"/>
              <a:t>The reduced weight of all NDP’s when applications for allocated sites were submitted, meant that less affordable housing has been delivered than expected.</a:t>
            </a:r>
          </a:p>
          <a:p>
            <a:pPr algn="ctr"/>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758954" y="5501607"/>
            <a:ext cx="4086054" cy="1356393"/>
          </a:xfrm>
          <a:prstGeom prst="rect">
            <a:avLst/>
          </a:prstGeom>
          <a:noFill/>
          <a:ln>
            <a:noFill/>
          </a:ln>
        </p:spPr>
      </p:pic>
    </p:spTree>
    <p:extLst>
      <p:ext uri="{BB962C8B-B14F-4D97-AF65-F5344CB8AC3E}">
        <p14:creationId xmlns:p14="http://schemas.microsoft.com/office/powerpoint/2010/main" val="34481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Reviewing our Neighbourhood Development Plan would allow us to:</a:t>
            </a:r>
            <a:br>
              <a:rPr lang="en-GB" dirty="0"/>
            </a:br>
            <a:endParaRPr lang="en-GB" dirty="0"/>
          </a:p>
        </p:txBody>
      </p:sp>
      <p:sp>
        <p:nvSpPr>
          <p:cNvPr id="3" name="Content Placeholder 2"/>
          <p:cNvSpPr>
            <a:spLocks noGrp="1"/>
          </p:cNvSpPr>
          <p:nvPr>
            <p:ph idx="1"/>
          </p:nvPr>
        </p:nvSpPr>
        <p:spPr/>
        <p:txBody>
          <a:bodyPr/>
          <a:lstStyle/>
          <a:p>
            <a:pPr lvl="0"/>
            <a:r>
              <a:rPr lang="en-GB" dirty="0"/>
              <a:t>Bring our policies into line with the new Local Plan, thus ensuring that our Neighbourhood Development Plan retains weight (while Herefordshire Council is able to demonstrate a 5 year land supply)</a:t>
            </a:r>
          </a:p>
          <a:p>
            <a:endParaRPr lang="en-GB" dirty="0"/>
          </a:p>
          <a:p>
            <a:r>
              <a:rPr lang="en-GB" b="1" dirty="0"/>
              <a:t>And might also enable us to:</a:t>
            </a:r>
            <a:endParaRPr lang="en-GB" dirty="0"/>
          </a:p>
          <a:p>
            <a:endParaRPr lang="en-GB" dirty="0"/>
          </a:p>
          <a:p>
            <a:pPr lvl="0"/>
            <a:r>
              <a:rPr lang="en-GB" dirty="0"/>
              <a:t>Address any ambiguous details within existing policies, thus enabling us to better enforce those policies</a:t>
            </a: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799295" y="5204012"/>
            <a:ext cx="4086054" cy="1356393"/>
          </a:xfrm>
          <a:prstGeom prst="rect">
            <a:avLst/>
          </a:prstGeom>
          <a:noFill/>
          <a:ln>
            <a:noFill/>
          </a:ln>
        </p:spPr>
      </p:pic>
    </p:spTree>
    <p:extLst>
      <p:ext uri="{BB962C8B-B14F-4D97-AF65-F5344CB8AC3E}">
        <p14:creationId xmlns:p14="http://schemas.microsoft.com/office/powerpoint/2010/main" val="2605227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Fownhope Parish Council believe a review of our Neighbourhood Development Plan would be beneficial because: </a:t>
            </a:r>
          </a:p>
        </p:txBody>
      </p:sp>
      <p:sp>
        <p:nvSpPr>
          <p:cNvPr id="3" name="Content Placeholder 2"/>
          <p:cNvSpPr>
            <a:spLocks noGrp="1"/>
          </p:cNvSpPr>
          <p:nvPr>
            <p:ph idx="1"/>
          </p:nvPr>
        </p:nvSpPr>
        <p:spPr>
          <a:xfrm>
            <a:off x="703729" y="2148354"/>
            <a:ext cx="10515600" cy="4351338"/>
          </a:xfrm>
        </p:spPr>
        <p:txBody>
          <a:bodyPr>
            <a:normAutofit lnSpcReduction="10000"/>
          </a:bodyPr>
          <a:lstStyle/>
          <a:p>
            <a:r>
              <a:rPr lang="en-GB" dirty="0"/>
              <a:t>It would give us some control over new development and enable us to determine where any new development takes place.</a:t>
            </a:r>
          </a:p>
          <a:p>
            <a:r>
              <a:rPr lang="en-GB" dirty="0"/>
              <a:t>It would enable us to influence the size, scale and design of both small scale and any major new development</a:t>
            </a:r>
          </a:p>
          <a:p>
            <a:r>
              <a:rPr lang="en-GB" dirty="0"/>
              <a:t>It could help us to promote initiatives aimed at improving road safety, managing our environment and reducing carbon emissions </a:t>
            </a:r>
          </a:p>
          <a:p>
            <a:pPr marL="0" indent="0">
              <a:buNone/>
            </a:pPr>
            <a:endParaRPr lang="en-GB" dirty="0"/>
          </a:p>
          <a:p>
            <a:pPr marL="0" indent="0">
              <a:buNone/>
            </a:pPr>
            <a:r>
              <a:rPr lang="en-GB" b="1" dirty="0"/>
              <a:t>We need your input to help us decide whether to review the NDP.</a:t>
            </a:r>
          </a:p>
          <a:p>
            <a:pPr marL="0" indent="0">
              <a:buNone/>
            </a:pPr>
            <a:r>
              <a:rPr lang="en-GB" dirty="0"/>
              <a:t>Please complete our questionnaire and make comments on the form, by contacting the clerk or speaking to any councillor.</a:t>
            </a:r>
          </a:p>
        </p:txBody>
      </p:sp>
    </p:spTree>
    <p:extLst>
      <p:ext uri="{BB962C8B-B14F-4D97-AF65-F5344CB8AC3E}">
        <p14:creationId xmlns:p14="http://schemas.microsoft.com/office/powerpoint/2010/main" val="361628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Review Levels</a:t>
            </a:r>
            <a:endParaRPr lang="en-GB" dirty="0"/>
          </a:p>
        </p:txBody>
      </p:sp>
      <p:pic>
        <p:nvPicPr>
          <p:cNvPr id="4" name="Content Placeholder 3"/>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1262130" y="1416676"/>
            <a:ext cx="8976574" cy="4829578"/>
          </a:xfrm>
          <a:prstGeom prst="rect">
            <a:avLst/>
          </a:prstGeom>
          <a:noFill/>
          <a:ln>
            <a:noFill/>
          </a:ln>
        </p:spPr>
      </p:pic>
    </p:spTree>
    <p:extLst>
      <p:ext uri="{BB962C8B-B14F-4D97-AF65-F5344CB8AC3E}">
        <p14:creationId xmlns:p14="http://schemas.microsoft.com/office/powerpoint/2010/main" val="4064246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6000" b="1" dirty="0"/>
              <a:t>Time Frame</a:t>
            </a:r>
            <a:br>
              <a:rPr lang="en-GB" dirty="0"/>
            </a:br>
            <a:endParaRPr lang="en-GB" dirty="0"/>
          </a:p>
        </p:txBody>
      </p:sp>
      <p:sp>
        <p:nvSpPr>
          <p:cNvPr id="3" name="Content Placeholder 2"/>
          <p:cNvSpPr>
            <a:spLocks noGrp="1"/>
          </p:cNvSpPr>
          <p:nvPr>
            <p:ph idx="1"/>
          </p:nvPr>
        </p:nvSpPr>
        <p:spPr/>
        <p:txBody>
          <a:bodyPr/>
          <a:lstStyle/>
          <a:p>
            <a:pPr lvl="0"/>
            <a:r>
              <a:rPr lang="en-GB" b="1" dirty="0"/>
              <a:t>25</a:t>
            </a:r>
            <a:r>
              <a:rPr lang="en-GB" b="1" baseline="30000" dirty="0"/>
              <a:t>th</a:t>
            </a:r>
            <a:r>
              <a:rPr lang="en-GB" b="1" dirty="0"/>
              <a:t> March </a:t>
            </a:r>
            <a:r>
              <a:rPr lang="en-GB" dirty="0"/>
              <a:t>– Consultation on draft Local Plan begins</a:t>
            </a:r>
          </a:p>
          <a:p>
            <a:pPr lvl="0"/>
            <a:endParaRPr lang="en-GB" b="1" dirty="0"/>
          </a:p>
          <a:p>
            <a:pPr lvl="0"/>
            <a:r>
              <a:rPr lang="en-GB" b="1" dirty="0"/>
              <a:t>Spring 2024 </a:t>
            </a:r>
            <a:r>
              <a:rPr lang="en-GB" dirty="0"/>
              <a:t>– Herefordshire Council will determine land supply for 24/25</a:t>
            </a:r>
          </a:p>
          <a:p>
            <a:pPr lvl="0"/>
            <a:endParaRPr lang="en-GB" b="1" dirty="0"/>
          </a:p>
          <a:p>
            <a:pPr lvl="0"/>
            <a:r>
              <a:rPr lang="en-GB" b="1" dirty="0"/>
              <a:t>2025</a:t>
            </a:r>
            <a:r>
              <a:rPr lang="en-GB" dirty="0"/>
              <a:t> – New Local Plan put to examiners</a:t>
            </a:r>
          </a:p>
          <a:p>
            <a:pPr lvl="0"/>
            <a:endParaRPr lang="en-GB" dirty="0"/>
          </a:p>
          <a:p>
            <a:pPr lvl="0"/>
            <a:r>
              <a:rPr lang="en-GB" b="1" dirty="0"/>
              <a:t>2026 </a:t>
            </a:r>
            <a:r>
              <a:rPr lang="en-GB" dirty="0"/>
              <a:t>– New Local Plan adopted</a:t>
            </a:r>
            <a:br>
              <a:rPr lang="en-GB" dirty="0"/>
            </a:br>
            <a:endParaRPr lang="en-GB" dirty="0"/>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670145" y="95890"/>
            <a:ext cx="4282440" cy="1408430"/>
          </a:xfrm>
          <a:prstGeom prst="rect">
            <a:avLst/>
          </a:prstGeom>
          <a:noFill/>
          <a:ln>
            <a:noFill/>
          </a:ln>
        </p:spPr>
      </p:pic>
    </p:spTree>
    <p:extLst>
      <p:ext uri="{BB962C8B-B14F-4D97-AF65-F5344CB8AC3E}">
        <p14:creationId xmlns:p14="http://schemas.microsoft.com/office/powerpoint/2010/main" val="412728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706" y="1154696"/>
            <a:ext cx="10515600" cy="1325563"/>
          </a:xfrm>
        </p:spPr>
        <p:txBody>
          <a:bodyPr/>
          <a:lstStyle/>
          <a:p>
            <a:r>
              <a:rPr lang="en-GB" b="1" dirty="0"/>
              <a:t>What do we know about the new Local Plan?</a:t>
            </a:r>
            <a:br>
              <a:rPr lang="en-GB" dirty="0"/>
            </a:br>
            <a:endParaRPr lang="en-GB" dirty="0"/>
          </a:p>
        </p:txBody>
      </p:sp>
      <p:sp>
        <p:nvSpPr>
          <p:cNvPr id="3" name="Content Placeholder 2"/>
          <p:cNvSpPr>
            <a:spLocks noGrp="1"/>
          </p:cNvSpPr>
          <p:nvPr>
            <p:ph idx="1"/>
          </p:nvPr>
        </p:nvSpPr>
        <p:spPr>
          <a:xfrm>
            <a:off x="770965" y="2174782"/>
            <a:ext cx="10515600" cy="4351338"/>
          </a:xfrm>
        </p:spPr>
        <p:txBody>
          <a:bodyPr>
            <a:normAutofit/>
          </a:bodyPr>
          <a:lstStyle/>
          <a:p>
            <a:pPr marL="0" indent="0">
              <a:buNone/>
            </a:pPr>
            <a:r>
              <a:rPr lang="en-GB" dirty="0"/>
              <a:t>Rural Settlements will be allocated to one of 4 categories, based upon flood risk, availability of key services, the presence of a Conservation Area and location within the National Landscape:</a:t>
            </a:r>
          </a:p>
          <a:p>
            <a:pPr marL="457200" lvl="1" indent="0">
              <a:buNone/>
            </a:pPr>
            <a:endParaRPr lang="en-GB" sz="2000" dirty="0"/>
          </a:p>
          <a:p>
            <a:pPr marL="457200" lvl="1" indent="0">
              <a:buNone/>
            </a:pPr>
            <a:r>
              <a:rPr lang="en-GB" sz="1800" b="1" dirty="0"/>
              <a:t>1.Rural Hubs </a:t>
            </a:r>
          </a:p>
          <a:p>
            <a:pPr marL="457200" lvl="1" indent="0">
              <a:buNone/>
            </a:pPr>
            <a:r>
              <a:rPr lang="en-GB" sz="1800" b="1" dirty="0"/>
              <a:t>2.Rural Hubs with environmental constraints </a:t>
            </a:r>
          </a:p>
          <a:p>
            <a:pPr marL="457200" lvl="1" indent="0">
              <a:buNone/>
            </a:pPr>
            <a:r>
              <a:rPr lang="en-GB" sz="1800" b="1" dirty="0"/>
              <a:t>3.Service Settlements</a:t>
            </a:r>
          </a:p>
          <a:p>
            <a:pPr marL="457200" lvl="1" indent="0">
              <a:buNone/>
            </a:pPr>
            <a:r>
              <a:rPr lang="en-GB" sz="1800" b="1" dirty="0"/>
              <a:t>4. Service Settlements with environmental constr</a:t>
            </a:r>
            <a:r>
              <a:rPr lang="en-GB" sz="2000" b="1" dirty="0"/>
              <a:t>aints </a:t>
            </a:r>
          </a:p>
          <a:p>
            <a:pPr marL="457200" lvl="1" indent="0">
              <a:buNone/>
            </a:pPr>
            <a:endParaRPr lang="en-GB" sz="2000" dirty="0"/>
          </a:p>
          <a:p>
            <a:r>
              <a:rPr lang="en-GB" dirty="0"/>
              <a:t>Fownhope has been put into category 4 - </a:t>
            </a:r>
            <a:r>
              <a:rPr lang="en-GB" b="1" dirty="0"/>
              <a:t>Service Settlements with environmental constraints </a:t>
            </a:r>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750826" y="-132710"/>
            <a:ext cx="4282440" cy="1408430"/>
          </a:xfrm>
          <a:prstGeom prst="rect">
            <a:avLst/>
          </a:prstGeom>
          <a:noFill/>
          <a:ln>
            <a:noFill/>
          </a:ln>
        </p:spPr>
      </p:pic>
    </p:spTree>
    <p:extLst>
      <p:ext uri="{BB962C8B-B14F-4D97-AF65-F5344CB8AC3E}">
        <p14:creationId xmlns:p14="http://schemas.microsoft.com/office/powerpoint/2010/main" val="292179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77" y="1145055"/>
            <a:ext cx="10515600" cy="1325563"/>
          </a:xfrm>
        </p:spPr>
        <p:txBody>
          <a:bodyPr>
            <a:normAutofit fontScale="90000"/>
          </a:bodyPr>
          <a:lstStyle/>
          <a:p>
            <a:r>
              <a:rPr lang="en-GB" b="1" dirty="0"/>
              <a:t>How might the new Local Plan impact Fownhope?</a:t>
            </a:r>
            <a:br>
              <a:rPr lang="en-GB" b="1" dirty="0"/>
            </a:br>
            <a:endParaRPr lang="en-GB" dirty="0"/>
          </a:p>
        </p:txBody>
      </p:sp>
      <p:sp>
        <p:nvSpPr>
          <p:cNvPr id="3" name="Content Placeholder 2"/>
          <p:cNvSpPr>
            <a:spLocks noGrp="1"/>
          </p:cNvSpPr>
          <p:nvPr>
            <p:ph idx="1"/>
          </p:nvPr>
        </p:nvSpPr>
        <p:spPr>
          <a:xfrm>
            <a:off x="838200" y="2255931"/>
            <a:ext cx="10515600" cy="4351338"/>
          </a:xfrm>
        </p:spPr>
        <p:txBody>
          <a:bodyPr>
            <a:normAutofit lnSpcReduction="10000"/>
          </a:bodyPr>
          <a:lstStyle/>
          <a:p>
            <a:r>
              <a:rPr lang="en-GB" dirty="0"/>
              <a:t>Our allocation to category 4 - </a:t>
            </a:r>
            <a:r>
              <a:rPr lang="en-GB" b="1" dirty="0"/>
              <a:t>Service Settlements with environmental constraints, </a:t>
            </a:r>
            <a:r>
              <a:rPr lang="en-GB" dirty="0"/>
              <a:t>gives us some protection from major development.</a:t>
            </a:r>
          </a:p>
          <a:p>
            <a:endParaRPr lang="en-GB" dirty="0"/>
          </a:p>
          <a:p>
            <a:r>
              <a:rPr lang="en-GB" b="1" dirty="0"/>
              <a:t>However,  Fownhope will be expected to build 20 new homes over the plan period to 2041.</a:t>
            </a:r>
          </a:p>
          <a:p>
            <a:endParaRPr lang="en-GB" dirty="0"/>
          </a:p>
          <a:p>
            <a:r>
              <a:rPr lang="en-GB" dirty="0"/>
              <a:t>These 20 new homes will be in addition to the new homes currently being built on 3 of the 4 allocated sites in our existing Neighbourhood Plan</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906872" y="0"/>
            <a:ext cx="4086054" cy="1356393"/>
          </a:xfrm>
          <a:prstGeom prst="rect">
            <a:avLst/>
          </a:prstGeom>
          <a:noFill/>
          <a:ln>
            <a:noFill/>
          </a:ln>
        </p:spPr>
      </p:pic>
    </p:spTree>
    <p:extLst>
      <p:ext uri="{BB962C8B-B14F-4D97-AF65-F5344CB8AC3E}">
        <p14:creationId xmlns:p14="http://schemas.microsoft.com/office/powerpoint/2010/main" val="1925013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Where might another 20 new homes be built?</a:t>
            </a:r>
          </a:p>
        </p:txBody>
      </p:sp>
      <p:sp>
        <p:nvSpPr>
          <p:cNvPr id="3" name="Content Placeholder 2"/>
          <p:cNvSpPr>
            <a:spLocks noGrp="1"/>
          </p:cNvSpPr>
          <p:nvPr>
            <p:ph idx="1"/>
          </p:nvPr>
        </p:nvSpPr>
        <p:spPr/>
        <p:txBody>
          <a:bodyPr/>
          <a:lstStyle/>
          <a:p>
            <a:r>
              <a:rPr lang="en-GB" dirty="0"/>
              <a:t>Our existing Neighbourhood Plan includes a fourth site that has not yet been bought forward for planning approval</a:t>
            </a:r>
          </a:p>
          <a:p>
            <a:r>
              <a:rPr lang="en-GB" dirty="0"/>
              <a:t>If this site is developed, it could account for 10 (or possibly more) of the 20 new homes required</a:t>
            </a:r>
          </a:p>
          <a:p>
            <a:r>
              <a:rPr lang="en-GB" dirty="0"/>
              <a:t>The balance might then be built on:</a:t>
            </a:r>
          </a:p>
          <a:p>
            <a:pPr lvl="1"/>
            <a:r>
              <a:rPr lang="en-GB" dirty="0"/>
              <a:t> in-fill sites</a:t>
            </a:r>
          </a:p>
          <a:p>
            <a:pPr lvl="1"/>
            <a:r>
              <a:rPr lang="en-GB" dirty="0"/>
              <a:t>Or a new development site</a:t>
            </a:r>
          </a:p>
          <a:p>
            <a:pPr lvl="1"/>
            <a:endParaRPr lang="en-GB" dirty="0"/>
          </a:p>
          <a:p>
            <a:pPr lvl="1"/>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879978" y="4820570"/>
            <a:ext cx="4086054" cy="1356393"/>
          </a:xfrm>
          <a:prstGeom prst="rect">
            <a:avLst/>
          </a:prstGeom>
          <a:noFill/>
          <a:ln>
            <a:noFill/>
          </a:ln>
        </p:spPr>
      </p:pic>
    </p:spTree>
    <p:extLst>
      <p:ext uri="{BB962C8B-B14F-4D97-AF65-F5344CB8AC3E}">
        <p14:creationId xmlns:p14="http://schemas.microsoft.com/office/powerpoint/2010/main" val="425395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are In-Fill Sites</a:t>
            </a:r>
          </a:p>
        </p:txBody>
      </p:sp>
      <p:sp>
        <p:nvSpPr>
          <p:cNvPr id="3" name="Content Placeholder 2"/>
          <p:cNvSpPr>
            <a:spLocks noGrp="1"/>
          </p:cNvSpPr>
          <p:nvPr>
            <p:ph idx="1"/>
          </p:nvPr>
        </p:nvSpPr>
        <p:spPr/>
        <p:txBody>
          <a:bodyPr/>
          <a:lstStyle/>
          <a:p>
            <a:r>
              <a:rPr lang="en-GB" dirty="0"/>
              <a:t>In-Fill sites are small pieces of land within the existing Settlement Boundary that might be suitable for 1 or 2 homes</a:t>
            </a:r>
          </a:p>
          <a:p>
            <a:endParaRPr lang="en-GB" dirty="0"/>
          </a:p>
          <a:p>
            <a:r>
              <a:rPr lang="en-GB" dirty="0"/>
              <a:t>Our existing Neighbourhood Plan allows for development on In-Fill sites, subject to planning approval</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853084" y="230188"/>
            <a:ext cx="4086054" cy="1356393"/>
          </a:xfrm>
          <a:prstGeom prst="rect">
            <a:avLst/>
          </a:prstGeom>
          <a:noFill/>
          <a:ln>
            <a:noFill/>
          </a:ln>
        </p:spPr>
      </p:pic>
    </p:spTree>
    <p:extLst>
      <p:ext uri="{BB962C8B-B14F-4D97-AF65-F5344CB8AC3E}">
        <p14:creationId xmlns:p14="http://schemas.microsoft.com/office/powerpoint/2010/main" val="2150223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about a new Development Site?</a:t>
            </a:r>
          </a:p>
        </p:txBody>
      </p:sp>
      <p:sp>
        <p:nvSpPr>
          <p:cNvPr id="3" name="Content Placeholder 2"/>
          <p:cNvSpPr>
            <a:spLocks noGrp="1"/>
          </p:cNvSpPr>
          <p:nvPr>
            <p:ph idx="1"/>
          </p:nvPr>
        </p:nvSpPr>
        <p:spPr/>
        <p:txBody>
          <a:bodyPr/>
          <a:lstStyle/>
          <a:p>
            <a:r>
              <a:rPr lang="en-GB" dirty="0"/>
              <a:t>Our existing Neighbourhood Plan does not allow for major development on sites other than the 4 allocated sites</a:t>
            </a:r>
          </a:p>
          <a:p>
            <a:r>
              <a:rPr lang="en-GB" dirty="0"/>
              <a:t>In order to add a new development site, we would need to conduct a Substantial review of our existing plan</a:t>
            </a:r>
          </a:p>
          <a:p>
            <a:r>
              <a:rPr lang="en-GB" dirty="0"/>
              <a:t>This would involve considering potential sites brought forward by landowners and a parish wide referendum to select a site(s) acceptable to the majority of parishioners</a:t>
            </a: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799296" y="4820570"/>
            <a:ext cx="4086054" cy="1356393"/>
          </a:xfrm>
          <a:prstGeom prst="rect">
            <a:avLst/>
          </a:prstGeom>
          <a:noFill/>
          <a:ln>
            <a:noFill/>
          </a:ln>
        </p:spPr>
      </p:pic>
    </p:spTree>
    <p:extLst>
      <p:ext uri="{BB962C8B-B14F-4D97-AF65-F5344CB8AC3E}">
        <p14:creationId xmlns:p14="http://schemas.microsoft.com/office/powerpoint/2010/main" val="3755998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389" y="1077820"/>
            <a:ext cx="10515600" cy="1325563"/>
          </a:xfrm>
        </p:spPr>
        <p:txBody>
          <a:bodyPr/>
          <a:lstStyle/>
          <a:p>
            <a:r>
              <a:rPr lang="en-GB" b="1" dirty="0"/>
              <a:t>What if we don’t review our existing Plan?</a:t>
            </a:r>
          </a:p>
        </p:txBody>
      </p:sp>
      <p:sp>
        <p:nvSpPr>
          <p:cNvPr id="3" name="Content Placeholder 2"/>
          <p:cNvSpPr>
            <a:spLocks noGrp="1"/>
          </p:cNvSpPr>
          <p:nvPr>
            <p:ph idx="1"/>
          </p:nvPr>
        </p:nvSpPr>
        <p:spPr>
          <a:xfrm>
            <a:off x="838200" y="2506662"/>
            <a:ext cx="10515600" cy="4351338"/>
          </a:xfrm>
        </p:spPr>
        <p:txBody>
          <a:bodyPr/>
          <a:lstStyle/>
          <a:p>
            <a:r>
              <a:rPr lang="en-GB" dirty="0"/>
              <a:t>If we do not conduct a review of our existing plan, it will gradually lose weight as the new Local Plan evolves</a:t>
            </a:r>
          </a:p>
          <a:p>
            <a:r>
              <a:rPr lang="en-GB" dirty="0"/>
              <a:t>When the new Local Plan is adopted, which is expected to be sometime in 2026, the new Local Plan would take precedence over our Neighbourhood Plan </a:t>
            </a:r>
          </a:p>
          <a:p>
            <a:r>
              <a:rPr lang="en-GB" dirty="0"/>
              <a:t>This would mean that Herefordshire Council could consider any applications for development within the parish without referring to the wishes of parishioners as expressed in our Neighbourhood Plan</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906872" y="0"/>
            <a:ext cx="4086054" cy="1356393"/>
          </a:xfrm>
          <a:prstGeom prst="rect">
            <a:avLst/>
          </a:prstGeom>
          <a:noFill/>
          <a:ln>
            <a:noFill/>
          </a:ln>
        </p:spPr>
      </p:pic>
    </p:spTree>
    <p:extLst>
      <p:ext uri="{BB962C8B-B14F-4D97-AF65-F5344CB8AC3E}">
        <p14:creationId xmlns:p14="http://schemas.microsoft.com/office/powerpoint/2010/main" val="799903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3933</TotalTime>
  <Words>1085</Words>
  <Application>Microsoft Office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Why might we want to review our Neighbourhood Development Plan?</vt:lpstr>
      <vt:lpstr>Review Levels</vt:lpstr>
      <vt:lpstr>Time Frame </vt:lpstr>
      <vt:lpstr>What do we know about the new Local Plan? </vt:lpstr>
      <vt:lpstr>How might the new Local Plan impact Fownhope? </vt:lpstr>
      <vt:lpstr>Where might another 20 new homes be built?</vt:lpstr>
      <vt:lpstr>What are In-Fill Sites</vt:lpstr>
      <vt:lpstr>What about a new Development Site?</vt:lpstr>
      <vt:lpstr>What if we don’t review our existing Plan?</vt:lpstr>
      <vt:lpstr>Our Existing Neighbourhood Development Plan </vt:lpstr>
      <vt:lpstr>The existing Fownhope Neighbourhood Development Plan includes policies intended to: </vt:lpstr>
      <vt:lpstr>What has our Neighbourhood Development Plan achieved?</vt:lpstr>
      <vt:lpstr>Allocated Development Sites</vt:lpstr>
      <vt:lpstr>How has the Neighbourhood Development Plan performed since it was adopted?</vt:lpstr>
      <vt:lpstr>Reviewing our Neighbourhood Development Plan would allow us to: </vt:lpstr>
      <vt:lpstr>Fownhope Parish Council believe a review of our Neighbourhood Development Plan would be beneficial because: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might we want to review the FNP?</dc:title>
  <dc:creator>The Braybrooks</dc:creator>
  <cp:lastModifiedBy>Fownhope Clerk</cp:lastModifiedBy>
  <cp:revision>17</cp:revision>
  <dcterms:created xsi:type="dcterms:W3CDTF">2024-03-13T21:09:27Z</dcterms:created>
  <dcterms:modified xsi:type="dcterms:W3CDTF">2024-03-29T18:15:48Z</dcterms:modified>
</cp:coreProperties>
</file>