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5"/>
    <p:sldMasterId id="2147483711" r:id="rId6"/>
  </p:sldMasterIdLst>
  <p:notesMasterIdLst>
    <p:notesMasterId r:id="rId21"/>
  </p:notesMasterIdLst>
  <p:handoutMasterIdLst>
    <p:handoutMasterId r:id="rId22"/>
  </p:handoutMasterIdLst>
  <p:sldIdLst>
    <p:sldId id="257" r:id="rId7"/>
    <p:sldId id="307" r:id="rId8"/>
    <p:sldId id="308" r:id="rId9"/>
    <p:sldId id="316" r:id="rId10"/>
    <p:sldId id="314" r:id="rId11"/>
    <p:sldId id="305" r:id="rId12"/>
    <p:sldId id="313" r:id="rId13"/>
    <p:sldId id="312" r:id="rId14"/>
    <p:sldId id="302" r:id="rId15"/>
    <p:sldId id="304" r:id="rId16"/>
    <p:sldId id="315" r:id="rId17"/>
    <p:sldId id="309" r:id="rId18"/>
    <p:sldId id="306" r:id="rId19"/>
    <p:sldId id="311" r:id="rId2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pps, Kate (Monitoring Officer)" initials="PK(O" lastIdx="4" clrIdx="0">
    <p:extLst>
      <p:ext uri="{19B8F6BF-5375-455C-9EA6-DF929625EA0E}">
        <p15:presenceInfo xmlns:p15="http://schemas.microsoft.com/office/powerpoint/2012/main" userId="S-1-5-21-2047894233-766325340-581009308-76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38"/>
    <a:srgbClr val="59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41" autoAdjust="0"/>
    <p:restoredTop sz="69343" autoAdjust="0"/>
  </p:normalViewPr>
  <p:slideViewPr>
    <p:cSldViewPr snapToGrid="0" snapToObjects="1">
      <p:cViewPr varScale="1">
        <p:scale>
          <a:sx n="60" d="100"/>
          <a:sy n="60" d="100"/>
        </p:scale>
        <p:origin x="1517"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smtClean="0"/>
            </a:lvl1pPr>
          </a:lstStyle>
          <a:p>
            <a:pPr>
              <a:defRPr/>
            </a:pPr>
            <a:fld id="{1D6285EF-A1A6-C242-B827-BE80CE6EA321}" type="datetimeFigureOut">
              <a:rPr lang="en-US"/>
              <a:pPr>
                <a:defRPr/>
              </a:pPr>
              <a:t>3/30/2022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smtClean="0"/>
            </a:lvl1pPr>
          </a:lstStyle>
          <a:p>
            <a:pPr>
              <a:defRPr/>
            </a:pPr>
            <a:fld id="{B2208635-890F-744B-91FD-3E41B7CA0D63}" type="slidenum">
              <a:rPr lang="en-US"/>
              <a:pPr>
                <a:defRPr/>
              </a:pPr>
              <a:t>‹#›</a:t>
            </a:fld>
            <a:endParaRPr lang="en-US"/>
          </a:p>
        </p:txBody>
      </p:sp>
    </p:spTree>
    <p:extLst>
      <p:ext uri="{BB962C8B-B14F-4D97-AF65-F5344CB8AC3E}">
        <p14:creationId xmlns:p14="http://schemas.microsoft.com/office/powerpoint/2010/main" val="1638788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smtClean="0"/>
            </a:lvl1pPr>
          </a:lstStyle>
          <a:p>
            <a:pPr>
              <a:defRPr/>
            </a:pPr>
            <a:fld id="{EAF7A47A-15F4-7A44-B64B-5A854E0265E6}" type="datetimeFigureOut">
              <a:rPr lang="en-US"/>
              <a:pPr>
                <a:defRPr/>
              </a:pPr>
              <a:t>3/30/2022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smtClean="0"/>
            </a:lvl1pPr>
          </a:lstStyle>
          <a:p>
            <a:pPr>
              <a:defRPr/>
            </a:pPr>
            <a:fld id="{E4D0764B-A43C-D64A-991C-0F16573B7613}" type="slidenum">
              <a:rPr lang="en-US"/>
              <a:pPr>
                <a:defRPr/>
              </a:pPr>
              <a:t>‹#›</a:t>
            </a:fld>
            <a:endParaRPr lang="en-US"/>
          </a:p>
        </p:txBody>
      </p:sp>
    </p:spTree>
    <p:extLst>
      <p:ext uri="{BB962C8B-B14F-4D97-AF65-F5344CB8AC3E}">
        <p14:creationId xmlns:p14="http://schemas.microsoft.com/office/powerpoint/2010/main" val="18671049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2</a:t>
            </a:fld>
            <a:endParaRPr lang="en-US"/>
          </a:p>
        </p:txBody>
      </p:sp>
    </p:spTree>
    <p:extLst>
      <p:ext uri="{BB962C8B-B14F-4D97-AF65-F5344CB8AC3E}">
        <p14:creationId xmlns:p14="http://schemas.microsoft.com/office/powerpoint/2010/main" val="2031763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11</a:t>
            </a:fld>
            <a:endParaRPr lang="en-US"/>
          </a:p>
        </p:txBody>
      </p:sp>
    </p:spTree>
    <p:extLst>
      <p:ext uri="{BB962C8B-B14F-4D97-AF65-F5344CB8AC3E}">
        <p14:creationId xmlns:p14="http://schemas.microsoft.com/office/powerpoint/2010/main" val="259301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12</a:t>
            </a:fld>
            <a:endParaRPr lang="en-US"/>
          </a:p>
        </p:txBody>
      </p:sp>
    </p:spTree>
    <p:extLst>
      <p:ext uri="{BB962C8B-B14F-4D97-AF65-F5344CB8AC3E}">
        <p14:creationId xmlns:p14="http://schemas.microsoft.com/office/powerpoint/2010/main" val="221785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Focus 1: Plastic film, packets and pouches (May-July 2022)  </a:t>
            </a:r>
          </a:p>
          <a:p>
            <a:r>
              <a:rPr lang="en-GB" sz="1200" kern="1200" dirty="0">
                <a:solidFill>
                  <a:schemeClr val="tx1"/>
                </a:solidFill>
                <a:effectLst/>
                <a:latin typeface="+mn-lt"/>
                <a:ea typeface="+mn-ea"/>
                <a:cs typeface="+mn-cs"/>
              </a:rPr>
              <a:t>Focus 2: Food (August – October 2022)</a:t>
            </a:r>
          </a:p>
          <a:p>
            <a:r>
              <a:rPr lang="en-GB" sz="1200" kern="1200" dirty="0">
                <a:solidFill>
                  <a:schemeClr val="tx1"/>
                </a:solidFill>
                <a:effectLst/>
                <a:latin typeface="+mn-lt"/>
                <a:ea typeface="+mn-ea"/>
                <a:cs typeface="+mn-cs"/>
              </a:rPr>
              <a:t>Focus 3: small WEEE batteries (November – January 2022)</a:t>
            </a:r>
          </a:p>
          <a:p>
            <a:r>
              <a:rPr lang="en-GB" sz="1200" kern="1200" dirty="0">
                <a:solidFill>
                  <a:schemeClr val="tx1"/>
                </a:solidFill>
                <a:effectLst/>
                <a:latin typeface="+mn-lt"/>
                <a:ea typeface="+mn-ea"/>
                <a:cs typeface="+mn-cs"/>
              </a:rPr>
              <a:t>Focus 4: Nappies – correct disposal of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(February -March 2023) </a:t>
            </a:r>
            <a:endParaRPr lang="en-GB" b="1" baseline="0" dirty="0"/>
          </a:p>
          <a:p>
            <a:pPr marL="0" indent="0">
              <a:buFontTx/>
              <a:buNone/>
            </a:pPr>
            <a:r>
              <a:rPr lang="en-GB" b="1" baseline="0" dirty="0"/>
              <a:t> </a:t>
            </a:r>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13</a:t>
            </a:fld>
            <a:endParaRPr lang="en-US"/>
          </a:p>
        </p:txBody>
      </p:sp>
    </p:spTree>
    <p:extLst>
      <p:ext uri="{BB962C8B-B14F-4D97-AF65-F5344CB8AC3E}">
        <p14:creationId xmlns:p14="http://schemas.microsoft.com/office/powerpoint/2010/main" val="397393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3</a:t>
            </a:fld>
            <a:endParaRPr lang="en-US"/>
          </a:p>
        </p:txBody>
      </p:sp>
    </p:spTree>
    <p:extLst>
      <p:ext uri="{BB962C8B-B14F-4D97-AF65-F5344CB8AC3E}">
        <p14:creationId xmlns:p14="http://schemas.microsoft.com/office/powerpoint/2010/main" val="413684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4</a:t>
            </a:fld>
            <a:endParaRPr lang="en-US"/>
          </a:p>
        </p:txBody>
      </p:sp>
    </p:spTree>
    <p:extLst>
      <p:ext uri="{BB962C8B-B14F-4D97-AF65-F5344CB8AC3E}">
        <p14:creationId xmlns:p14="http://schemas.microsoft.com/office/powerpoint/2010/main" val="316402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5</a:t>
            </a:fld>
            <a:endParaRPr lang="en-US"/>
          </a:p>
        </p:txBody>
      </p:sp>
    </p:spTree>
    <p:extLst>
      <p:ext uri="{BB962C8B-B14F-4D97-AF65-F5344CB8AC3E}">
        <p14:creationId xmlns:p14="http://schemas.microsoft.com/office/powerpoint/2010/main" val="115213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6</a:t>
            </a:fld>
            <a:endParaRPr lang="en-US"/>
          </a:p>
        </p:txBody>
      </p:sp>
    </p:spTree>
    <p:extLst>
      <p:ext uri="{BB962C8B-B14F-4D97-AF65-F5344CB8AC3E}">
        <p14:creationId xmlns:p14="http://schemas.microsoft.com/office/powerpoint/2010/main" val="202855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7</a:t>
            </a:fld>
            <a:endParaRPr lang="en-US"/>
          </a:p>
        </p:txBody>
      </p:sp>
    </p:spTree>
    <p:extLst>
      <p:ext uri="{BB962C8B-B14F-4D97-AF65-F5344CB8AC3E}">
        <p14:creationId xmlns:p14="http://schemas.microsoft.com/office/powerpoint/2010/main" val="185442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2019</a:t>
            </a:r>
            <a:r>
              <a:rPr lang="en-GB" baseline="0" dirty="0"/>
              <a:t> – Two season waste analysis project – What were asking is reasonable </a:t>
            </a:r>
          </a:p>
          <a:p>
            <a:endParaRPr lang="en-GB" baseline="0" dirty="0"/>
          </a:p>
          <a:p>
            <a:r>
              <a:rPr lang="en-GB" baseline="0" dirty="0"/>
              <a:t>40% of people inform us during the consolation that they put things in there recycling bin that shouldn't be there </a:t>
            </a:r>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8</a:t>
            </a:fld>
            <a:endParaRPr lang="en-US"/>
          </a:p>
        </p:txBody>
      </p:sp>
    </p:spTree>
    <p:extLst>
      <p:ext uri="{BB962C8B-B14F-4D97-AF65-F5344CB8AC3E}">
        <p14:creationId xmlns:p14="http://schemas.microsoft.com/office/powerpoint/2010/main" val="329583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Below</a:t>
            </a:r>
            <a:r>
              <a:rPr lang="en-GB" baseline="0" dirty="0"/>
              <a:t> will be looked at during the service design spec. </a:t>
            </a:r>
            <a:endParaRPr lang="en-GB" dirty="0"/>
          </a:p>
          <a:p>
            <a:pPr marL="285750" indent="-285750">
              <a:buFont typeface="Arial" panose="020B0604020202020204" pitchFamily="34" charset="0"/>
              <a:buChar char="•"/>
            </a:pPr>
            <a:r>
              <a:rPr lang="en-GB" sz="1200" dirty="0"/>
              <a:t>Nappies </a:t>
            </a:r>
          </a:p>
          <a:p>
            <a:pPr marL="285750" indent="-285750">
              <a:buFont typeface="Arial" panose="020B0604020202020204" pitchFamily="34" charset="0"/>
              <a:buChar char="•"/>
            </a:pPr>
            <a:r>
              <a:rPr lang="en-GB" sz="1200" dirty="0"/>
              <a:t>Medical needs </a:t>
            </a:r>
          </a:p>
          <a:p>
            <a:pPr marL="285750" indent="-285750">
              <a:buFont typeface="Arial" panose="020B0604020202020204" pitchFamily="34" charset="0"/>
              <a:buChar char="•"/>
            </a:pPr>
            <a:r>
              <a:rPr lang="en-GB" sz="1200" dirty="0"/>
              <a:t>Large families</a:t>
            </a:r>
          </a:p>
          <a:p>
            <a:pPr marL="285750" indent="-285750">
              <a:buFont typeface="Arial" panose="020B0604020202020204" pitchFamily="34" charset="0"/>
              <a:buChar char="•"/>
            </a:pPr>
            <a:r>
              <a:rPr lang="en-GB" sz="1200" dirty="0"/>
              <a:t>Isolated residents  </a:t>
            </a:r>
          </a:p>
          <a:p>
            <a:pPr marL="285750" indent="-285750">
              <a:buFont typeface="Arial" panose="020B0604020202020204" pitchFamily="34" charset="0"/>
              <a:buChar char="•"/>
            </a:pPr>
            <a:r>
              <a:rPr lang="en-GB" sz="1200" dirty="0"/>
              <a:t>Properties</a:t>
            </a:r>
            <a:r>
              <a:rPr lang="en-GB" sz="1200" baseline="0" dirty="0"/>
              <a:t> with limited storage space </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dirty="0"/>
              <a:t>Frequency </a:t>
            </a:r>
          </a:p>
          <a:p>
            <a:pPr marL="285750" indent="-285750">
              <a:buFont typeface="Arial" panose="020B0604020202020204" pitchFamily="34" charset="0"/>
              <a:buChar char="•"/>
            </a:pPr>
            <a:endParaRPr lang="en-GB" sz="1200" dirty="0"/>
          </a:p>
          <a:p>
            <a:endParaRPr lang="en-GB"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9</a:t>
            </a:fld>
            <a:endParaRPr lang="en-US"/>
          </a:p>
        </p:txBody>
      </p:sp>
    </p:spTree>
    <p:extLst>
      <p:ext uri="{BB962C8B-B14F-4D97-AF65-F5344CB8AC3E}">
        <p14:creationId xmlns:p14="http://schemas.microsoft.com/office/powerpoint/2010/main" val="200853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Flats above shops consolation </a:t>
            </a:r>
          </a:p>
          <a:p>
            <a:r>
              <a:rPr lang="en-GB" sz="1200" dirty="0"/>
              <a:t>To add photos of flat bin types for trial &amp; bags/boxes for flats/ terraced </a:t>
            </a:r>
          </a:p>
          <a:p>
            <a:r>
              <a:rPr lang="en-GB" sz="1200" dirty="0"/>
              <a:t>Flats above shops survey </a:t>
            </a:r>
          </a:p>
          <a:p>
            <a:r>
              <a:rPr lang="en-GB" sz="1200" dirty="0"/>
              <a:t>Managing agent and housing association collaboration </a:t>
            </a:r>
          </a:p>
          <a:p>
            <a:r>
              <a:rPr lang="en-GB" sz="1200" dirty="0"/>
              <a:t>Full review of flats </a:t>
            </a:r>
          </a:p>
          <a:p>
            <a:r>
              <a:rPr lang="en-GB" sz="1200" dirty="0"/>
              <a:t>Bespoke communications plan </a:t>
            </a:r>
          </a:p>
          <a:p>
            <a:endParaRPr lang="en-GB" baseline="0" dirty="0"/>
          </a:p>
        </p:txBody>
      </p:sp>
      <p:sp>
        <p:nvSpPr>
          <p:cNvPr id="4" name="Slide Number Placeholder 3"/>
          <p:cNvSpPr>
            <a:spLocks noGrp="1"/>
          </p:cNvSpPr>
          <p:nvPr>
            <p:ph type="sldNum" sz="quarter" idx="10"/>
          </p:nvPr>
        </p:nvSpPr>
        <p:spPr/>
        <p:txBody>
          <a:bodyPr/>
          <a:lstStyle/>
          <a:p>
            <a:pPr>
              <a:defRPr/>
            </a:pPr>
            <a:fld id="{E4D0764B-A43C-D64A-991C-0F16573B7613}" type="slidenum">
              <a:rPr lang="en-US" smtClean="0"/>
              <a:pPr>
                <a:defRPr/>
              </a:pPr>
              <a:t>10</a:t>
            </a:fld>
            <a:endParaRPr lang="en-US"/>
          </a:p>
        </p:txBody>
      </p:sp>
    </p:spTree>
    <p:extLst>
      <p:ext uri="{BB962C8B-B14F-4D97-AF65-F5344CB8AC3E}">
        <p14:creationId xmlns:p14="http://schemas.microsoft.com/office/powerpoint/2010/main" val="513353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317500"/>
            <a:ext cx="8561387"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12900" y="2144713"/>
            <a:ext cx="3781425" cy="18161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p:cNvGrpSpPr>
          <p:nvPr/>
        </p:nvGrpSpPr>
        <p:grpSpPr bwMode="auto">
          <a:xfrm>
            <a:off x="287338" y="1716088"/>
            <a:ext cx="5734050" cy="2695575"/>
            <a:chOff x="287338" y="1715620"/>
            <a:chExt cx="5734315" cy="2696583"/>
          </a:xfrm>
        </p:grpSpPr>
        <p:sp>
          <p:nvSpPr>
            <p:cNvPr id="7" name="Rectangle 6"/>
            <p:cNvSpPr/>
            <p:nvPr/>
          </p:nvSpPr>
          <p:spPr>
            <a:xfrm>
              <a:off x="287338" y="1715620"/>
              <a:ext cx="5734315" cy="36526"/>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127506" y="4375676"/>
              <a:ext cx="2879858" cy="3493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985138" y="1715620"/>
              <a:ext cx="36515"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Subtitle 2"/>
          <p:cNvSpPr>
            <a:spLocks noGrp="1"/>
          </p:cNvSpPr>
          <p:nvPr>
            <p:ph type="subTitle" idx="1"/>
          </p:nvPr>
        </p:nvSpPr>
        <p:spPr>
          <a:xfrm>
            <a:off x="1667434" y="2232212"/>
            <a:ext cx="3633771" cy="16405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8750301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989" y="1246094"/>
            <a:ext cx="329102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246094"/>
            <a:ext cx="4960774" cy="461495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7990" y="2949388"/>
            <a:ext cx="3291029" cy="2919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590794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100624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28165"/>
            <a:ext cx="2304490" cy="4948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7990" y="1228165"/>
            <a:ext cx="6141385" cy="49487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932342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317500"/>
            <a:ext cx="8561387"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12900" y="2144713"/>
            <a:ext cx="3781425" cy="18161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p:cNvGrpSpPr>
          <p:nvPr/>
        </p:nvGrpSpPr>
        <p:grpSpPr bwMode="auto">
          <a:xfrm>
            <a:off x="287338" y="1716088"/>
            <a:ext cx="5734050" cy="2695575"/>
            <a:chOff x="287338" y="1715620"/>
            <a:chExt cx="5734315" cy="2696583"/>
          </a:xfrm>
        </p:grpSpPr>
        <p:sp>
          <p:nvSpPr>
            <p:cNvPr id="7" name="Rectangle 6"/>
            <p:cNvSpPr/>
            <p:nvPr/>
          </p:nvSpPr>
          <p:spPr>
            <a:xfrm>
              <a:off x="287338" y="1715620"/>
              <a:ext cx="5734315" cy="36526"/>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127506" y="4375676"/>
              <a:ext cx="2879858" cy="3493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985138" y="1715620"/>
              <a:ext cx="36515"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Subtitle 2"/>
          <p:cNvSpPr>
            <a:spLocks noGrp="1"/>
          </p:cNvSpPr>
          <p:nvPr>
            <p:ph type="subTitle" idx="1"/>
          </p:nvPr>
        </p:nvSpPr>
        <p:spPr>
          <a:xfrm>
            <a:off x="1667434" y="2232212"/>
            <a:ext cx="3633771" cy="16405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3330560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p:nvSpPr>
        <p:spPr>
          <a:xfrm>
            <a:off x="1612900" y="2144713"/>
            <a:ext cx="3781425" cy="18161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7"/>
          <p:cNvGrpSpPr>
            <a:grpSpLocks/>
          </p:cNvGrpSpPr>
          <p:nvPr/>
        </p:nvGrpSpPr>
        <p:grpSpPr bwMode="auto">
          <a:xfrm>
            <a:off x="287338" y="1716088"/>
            <a:ext cx="5734050" cy="2695575"/>
            <a:chOff x="287338" y="1715620"/>
            <a:chExt cx="5734315" cy="2696583"/>
          </a:xfrm>
        </p:grpSpPr>
        <p:sp>
          <p:nvSpPr>
            <p:cNvPr id="5" name="Rectangle 4"/>
            <p:cNvSpPr/>
            <p:nvPr/>
          </p:nvSpPr>
          <p:spPr>
            <a:xfrm>
              <a:off x="287338" y="1715620"/>
              <a:ext cx="5734315" cy="36526"/>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7506" y="4375676"/>
              <a:ext cx="2879858" cy="3493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985138" y="1715620"/>
              <a:ext cx="36515"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Subtitle 2"/>
          <p:cNvSpPr>
            <a:spLocks noGrp="1"/>
          </p:cNvSpPr>
          <p:nvPr>
            <p:ph type="subTitle" idx="1"/>
          </p:nvPr>
        </p:nvSpPr>
        <p:spPr>
          <a:xfrm>
            <a:off x="1667434" y="2232212"/>
            <a:ext cx="3633771" cy="16405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472721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827757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7990" y="1709739"/>
            <a:ext cx="8558496"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287990" y="4589464"/>
            <a:ext cx="855849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664331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7990" y="2687031"/>
            <a:ext cx="4226860" cy="3489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2687031"/>
            <a:ext cx="4219015" cy="3489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498786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7990" y="1179512"/>
            <a:ext cx="857040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7990" y="2505075"/>
            <a:ext cx="42101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7990" y="3328987"/>
            <a:ext cx="4210192" cy="281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505075"/>
            <a:ext cx="42190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328987"/>
            <a:ext cx="4219015" cy="281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303873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488738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p:nvSpPr>
        <p:spPr>
          <a:xfrm>
            <a:off x="1612900" y="2144713"/>
            <a:ext cx="3781425" cy="18161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7"/>
          <p:cNvGrpSpPr>
            <a:grpSpLocks/>
          </p:cNvGrpSpPr>
          <p:nvPr/>
        </p:nvGrpSpPr>
        <p:grpSpPr bwMode="auto">
          <a:xfrm>
            <a:off x="287338" y="1716088"/>
            <a:ext cx="5734050" cy="2695575"/>
            <a:chOff x="287338" y="1715620"/>
            <a:chExt cx="5734315" cy="2696583"/>
          </a:xfrm>
        </p:grpSpPr>
        <p:sp>
          <p:nvSpPr>
            <p:cNvPr id="5" name="Rectangle 4"/>
            <p:cNvSpPr/>
            <p:nvPr/>
          </p:nvSpPr>
          <p:spPr>
            <a:xfrm>
              <a:off x="287338" y="1715620"/>
              <a:ext cx="5734315" cy="36526"/>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7506" y="4375676"/>
              <a:ext cx="2879858" cy="3493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985138" y="1715620"/>
              <a:ext cx="36515"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Subtitle 2"/>
          <p:cNvSpPr>
            <a:spLocks noGrp="1"/>
          </p:cNvSpPr>
          <p:nvPr>
            <p:ph type="subTitle" idx="1"/>
          </p:nvPr>
        </p:nvSpPr>
        <p:spPr>
          <a:xfrm>
            <a:off x="1667434" y="2232212"/>
            <a:ext cx="3633771" cy="16405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821671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35801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990" y="1309687"/>
            <a:ext cx="329102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839913"/>
            <a:ext cx="4960774" cy="4300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7990" y="2909887"/>
            <a:ext cx="3291029" cy="3230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196039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989" y="1246094"/>
            <a:ext cx="329102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246094"/>
            <a:ext cx="4960774" cy="461495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7990" y="2949388"/>
            <a:ext cx="3291029" cy="2919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681239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785001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28165"/>
            <a:ext cx="2304490" cy="4948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7990" y="1228165"/>
            <a:ext cx="6141385" cy="49487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031608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2299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7990" y="1709739"/>
            <a:ext cx="8558496"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287990" y="4589464"/>
            <a:ext cx="855849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666037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7990" y="2687031"/>
            <a:ext cx="4226860" cy="3489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2687031"/>
            <a:ext cx="4219015" cy="34899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584599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7990" y="1179512"/>
            <a:ext cx="857040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7990" y="2505075"/>
            <a:ext cx="42101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7990" y="3328987"/>
            <a:ext cx="4210192" cy="281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505075"/>
            <a:ext cx="42190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328987"/>
            <a:ext cx="4219015" cy="2811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4829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3668121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33097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990" y="1309687"/>
            <a:ext cx="329102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839913"/>
            <a:ext cx="4960774" cy="4300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7990" y="2909887"/>
            <a:ext cx="3291029" cy="3230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331086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1255713"/>
            <a:ext cx="85613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87338" y="2635250"/>
            <a:ext cx="8561387"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226175" y="6283325"/>
            <a:ext cx="27114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87338" y="6370638"/>
            <a:ext cx="17033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87338" y="6030913"/>
            <a:ext cx="8561387" cy="144462"/>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fade/>
  </p:transition>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charset="0"/>
        </a:defRPr>
      </a:lvl2pPr>
      <a:lvl3pPr algn="l" rtl="0" eaLnBrk="1" fontAlgn="base" hangingPunct="1">
        <a:lnSpc>
          <a:spcPct val="90000"/>
        </a:lnSpc>
        <a:spcBef>
          <a:spcPct val="0"/>
        </a:spcBef>
        <a:spcAft>
          <a:spcPct val="0"/>
        </a:spcAft>
        <a:defRPr sz="4400">
          <a:solidFill>
            <a:schemeClr val="tx1"/>
          </a:solidFill>
          <a:latin typeface="Arial" charset="0"/>
        </a:defRPr>
      </a:lvl3pPr>
      <a:lvl4pPr algn="l" rtl="0" eaLnBrk="1" fontAlgn="base" hangingPunct="1">
        <a:lnSpc>
          <a:spcPct val="90000"/>
        </a:lnSpc>
        <a:spcBef>
          <a:spcPct val="0"/>
        </a:spcBef>
        <a:spcAft>
          <a:spcPct val="0"/>
        </a:spcAft>
        <a:defRPr sz="4400">
          <a:solidFill>
            <a:schemeClr val="tx1"/>
          </a:solidFill>
          <a:latin typeface="Arial" charset="0"/>
        </a:defRPr>
      </a:lvl4pPr>
      <a:lvl5pPr algn="l" rtl="0" eaLnBrk="1" fontAlgn="base" hangingPunct="1">
        <a:lnSpc>
          <a:spcPct val="90000"/>
        </a:lnSpc>
        <a:spcBef>
          <a:spcPct val="0"/>
        </a:spcBef>
        <a:spcAft>
          <a:spcPct val="0"/>
        </a:spcAft>
        <a:defRPr sz="4400">
          <a:solidFill>
            <a:schemeClr val="tx1"/>
          </a:solidFill>
          <a:latin typeface="Arial" charset="0"/>
        </a:defRPr>
      </a:lvl5pPr>
      <a:lvl6pPr marL="457200" algn="l" rtl="0" eaLnBrk="1" fontAlgn="base" hangingPunct="1">
        <a:lnSpc>
          <a:spcPct val="90000"/>
        </a:lnSpc>
        <a:spcBef>
          <a:spcPct val="0"/>
        </a:spcBef>
        <a:spcAft>
          <a:spcPct val="0"/>
        </a:spcAft>
        <a:defRPr sz="4400">
          <a:solidFill>
            <a:schemeClr val="tx1"/>
          </a:solidFill>
          <a:latin typeface="Arial" charset="0"/>
        </a:defRPr>
      </a:lvl6pPr>
      <a:lvl7pPr marL="914400" algn="l" rtl="0" eaLnBrk="1" fontAlgn="base" hangingPunct="1">
        <a:lnSpc>
          <a:spcPct val="90000"/>
        </a:lnSpc>
        <a:spcBef>
          <a:spcPct val="0"/>
        </a:spcBef>
        <a:spcAft>
          <a:spcPct val="0"/>
        </a:spcAft>
        <a:defRPr sz="4400">
          <a:solidFill>
            <a:schemeClr val="tx1"/>
          </a:solidFill>
          <a:latin typeface="Arial" charset="0"/>
        </a:defRPr>
      </a:lvl7pPr>
      <a:lvl8pPr marL="1371600" algn="l" rtl="0" eaLnBrk="1" fontAlgn="base" hangingPunct="1">
        <a:lnSpc>
          <a:spcPct val="90000"/>
        </a:lnSpc>
        <a:spcBef>
          <a:spcPct val="0"/>
        </a:spcBef>
        <a:spcAft>
          <a:spcPct val="0"/>
        </a:spcAft>
        <a:defRPr sz="4400">
          <a:solidFill>
            <a:schemeClr val="tx1"/>
          </a:solidFill>
          <a:latin typeface="Arial" charset="0"/>
        </a:defRPr>
      </a:lvl8pPr>
      <a:lvl9pPr marL="1828800" algn="l" rtl="0" eaLnBrk="1" fontAlgn="base" hangingPunct="1">
        <a:lnSpc>
          <a:spcPct val="90000"/>
        </a:lnSpc>
        <a:spcBef>
          <a:spcPct val="0"/>
        </a:spcBef>
        <a:spcAft>
          <a:spcPct val="0"/>
        </a:spcAft>
        <a:defRPr sz="4400">
          <a:solidFill>
            <a:schemeClr val="tx1"/>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1255713"/>
            <a:ext cx="85613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87338" y="2635250"/>
            <a:ext cx="8561387"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226175" y="6283325"/>
            <a:ext cx="27114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87338" y="6370638"/>
            <a:ext cx="170338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87338" y="6030913"/>
            <a:ext cx="8561387" cy="144462"/>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7739111"/>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spd="med">
    <p:fade/>
  </p:transition>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charset="0"/>
        </a:defRPr>
      </a:lvl2pPr>
      <a:lvl3pPr algn="l" rtl="0" eaLnBrk="1" fontAlgn="base" hangingPunct="1">
        <a:lnSpc>
          <a:spcPct val="90000"/>
        </a:lnSpc>
        <a:spcBef>
          <a:spcPct val="0"/>
        </a:spcBef>
        <a:spcAft>
          <a:spcPct val="0"/>
        </a:spcAft>
        <a:defRPr sz="4400">
          <a:solidFill>
            <a:schemeClr val="tx1"/>
          </a:solidFill>
          <a:latin typeface="Arial" charset="0"/>
        </a:defRPr>
      </a:lvl3pPr>
      <a:lvl4pPr algn="l" rtl="0" eaLnBrk="1" fontAlgn="base" hangingPunct="1">
        <a:lnSpc>
          <a:spcPct val="90000"/>
        </a:lnSpc>
        <a:spcBef>
          <a:spcPct val="0"/>
        </a:spcBef>
        <a:spcAft>
          <a:spcPct val="0"/>
        </a:spcAft>
        <a:defRPr sz="4400">
          <a:solidFill>
            <a:schemeClr val="tx1"/>
          </a:solidFill>
          <a:latin typeface="Arial" charset="0"/>
        </a:defRPr>
      </a:lvl4pPr>
      <a:lvl5pPr algn="l" rtl="0" eaLnBrk="1" fontAlgn="base" hangingPunct="1">
        <a:lnSpc>
          <a:spcPct val="90000"/>
        </a:lnSpc>
        <a:spcBef>
          <a:spcPct val="0"/>
        </a:spcBef>
        <a:spcAft>
          <a:spcPct val="0"/>
        </a:spcAft>
        <a:defRPr sz="4400">
          <a:solidFill>
            <a:schemeClr val="tx1"/>
          </a:solidFill>
          <a:latin typeface="Arial" charset="0"/>
        </a:defRPr>
      </a:lvl5pPr>
      <a:lvl6pPr marL="457200" algn="l" rtl="0" eaLnBrk="1" fontAlgn="base" hangingPunct="1">
        <a:lnSpc>
          <a:spcPct val="90000"/>
        </a:lnSpc>
        <a:spcBef>
          <a:spcPct val="0"/>
        </a:spcBef>
        <a:spcAft>
          <a:spcPct val="0"/>
        </a:spcAft>
        <a:defRPr sz="4400">
          <a:solidFill>
            <a:schemeClr val="tx1"/>
          </a:solidFill>
          <a:latin typeface="Arial" charset="0"/>
        </a:defRPr>
      </a:lvl6pPr>
      <a:lvl7pPr marL="914400" algn="l" rtl="0" eaLnBrk="1" fontAlgn="base" hangingPunct="1">
        <a:lnSpc>
          <a:spcPct val="90000"/>
        </a:lnSpc>
        <a:spcBef>
          <a:spcPct val="0"/>
        </a:spcBef>
        <a:spcAft>
          <a:spcPct val="0"/>
        </a:spcAft>
        <a:defRPr sz="4400">
          <a:solidFill>
            <a:schemeClr val="tx1"/>
          </a:solidFill>
          <a:latin typeface="Arial" charset="0"/>
        </a:defRPr>
      </a:lvl7pPr>
      <a:lvl8pPr marL="1371600" algn="l" rtl="0" eaLnBrk="1" fontAlgn="base" hangingPunct="1">
        <a:lnSpc>
          <a:spcPct val="90000"/>
        </a:lnSpc>
        <a:spcBef>
          <a:spcPct val="0"/>
        </a:spcBef>
        <a:spcAft>
          <a:spcPct val="0"/>
        </a:spcAft>
        <a:defRPr sz="4400">
          <a:solidFill>
            <a:schemeClr val="tx1"/>
          </a:solidFill>
          <a:latin typeface="Arial" charset="0"/>
        </a:defRPr>
      </a:lvl8pPr>
      <a:lvl9pPr marL="1828800" algn="l" rtl="0" eaLnBrk="1" fontAlgn="base" hangingPunct="1">
        <a:lnSpc>
          <a:spcPct val="90000"/>
        </a:lnSpc>
        <a:spcBef>
          <a:spcPct val="0"/>
        </a:spcBef>
        <a:spcAft>
          <a:spcPct val="0"/>
        </a:spcAft>
        <a:defRPr sz="4400">
          <a:solidFill>
            <a:schemeClr val="tx1"/>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151" y="305904"/>
            <a:ext cx="8574157" cy="1508105"/>
          </a:xfrm>
          <a:prstGeom prst="rect">
            <a:avLst/>
          </a:prstGeom>
          <a:noFill/>
        </p:spPr>
        <p:txBody>
          <a:bodyPr wrap="square" rtlCol="0">
            <a:spAutoFit/>
          </a:bodyPr>
          <a:lstStyle/>
          <a:p>
            <a:r>
              <a:rPr lang="en-GB" altLang="en-US" sz="3600" b="1" dirty="0"/>
              <a:t>Recycling and Waste Management - </a:t>
            </a:r>
            <a:r>
              <a:rPr lang="en-GB" sz="3600" b="1" dirty="0"/>
              <a:t>Future Service </a:t>
            </a:r>
            <a:br>
              <a:rPr lang="en-GB" altLang="en-US" sz="2000" dirty="0"/>
            </a:br>
            <a:endParaRPr lang="en-US" sz="2000" b="1" dirty="0">
              <a:solidFill>
                <a:srgbClr val="FF0000"/>
              </a:solidFill>
            </a:endParaRPr>
          </a:p>
        </p:txBody>
      </p:sp>
      <p:pic>
        <p:nvPicPr>
          <p:cNvPr id="6" name="Picture 5"/>
          <p:cNvPicPr>
            <a:picLocks noChangeAspect="1"/>
          </p:cNvPicPr>
          <p:nvPr/>
        </p:nvPicPr>
        <p:blipFill>
          <a:blip r:embed="rId2"/>
          <a:stretch>
            <a:fillRect/>
          </a:stretch>
        </p:blipFill>
        <p:spPr>
          <a:xfrm>
            <a:off x="1073149" y="1794294"/>
            <a:ext cx="6932163" cy="3984998"/>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6383" y="-30656"/>
            <a:ext cx="8561387" cy="641920"/>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600" b="1" dirty="0">
                <a:solidFill>
                  <a:schemeClr val="tx2"/>
                </a:solidFill>
              </a:rPr>
              <a:t>Flats &amp; communal developments  </a:t>
            </a:r>
          </a:p>
        </p:txBody>
      </p:sp>
      <p:sp>
        <p:nvSpPr>
          <p:cNvPr id="2" name="Rectangle 1"/>
          <p:cNvSpPr/>
          <p:nvPr/>
        </p:nvSpPr>
        <p:spPr>
          <a:xfrm>
            <a:off x="145773" y="1653283"/>
            <a:ext cx="8282609" cy="1138773"/>
          </a:xfrm>
          <a:prstGeom prst="rect">
            <a:avLst/>
          </a:prstGeom>
        </p:spPr>
        <p:txBody>
          <a:bodyPr wrap="square">
            <a:spAutoFit/>
          </a:bodyPr>
          <a:lstStyle/>
          <a:p>
            <a:endParaRPr lang="en-GB" sz="32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extBox 4"/>
          <p:cNvSpPr txBox="1"/>
          <p:nvPr/>
        </p:nvSpPr>
        <p:spPr>
          <a:xfrm>
            <a:off x="0" y="611264"/>
            <a:ext cx="8746436" cy="6093976"/>
          </a:xfrm>
          <a:prstGeom prst="rect">
            <a:avLst/>
          </a:prstGeom>
          <a:noFill/>
        </p:spPr>
        <p:txBody>
          <a:bodyPr wrap="square" rtlCol="0">
            <a:spAutoFit/>
          </a:bodyPr>
          <a:lstStyle/>
          <a:p>
            <a:pPr marL="285750" indent="-285750">
              <a:buFont typeface="Arial" panose="020B0604020202020204" pitchFamily="34" charset="0"/>
              <a:buChar char="•"/>
            </a:pPr>
            <a:r>
              <a:rPr lang="en-GB" sz="2800" dirty="0"/>
              <a:t>Full review of all flats across Herefordshire underway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Collection Trial – Twin stream recycling across 15 flat blocks in Hereford City and each Market Town  - Different lid types</a:t>
            </a:r>
          </a:p>
          <a:p>
            <a:endParaRPr lang="en-GB" sz="2800" dirty="0"/>
          </a:p>
          <a:p>
            <a:pPr marL="285750" indent="-285750">
              <a:buFont typeface="Arial" panose="020B0604020202020204" pitchFamily="34" charset="0"/>
              <a:buChar char="•"/>
            </a:pPr>
            <a:r>
              <a:rPr lang="en-GB" sz="2800" dirty="0"/>
              <a:t>Flats above shops survey – Hereford City &amp; Market Towns</a:t>
            </a:r>
          </a:p>
          <a:p>
            <a:endParaRPr lang="en-GB" sz="2800" dirty="0"/>
          </a:p>
          <a:p>
            <a:pPr marL="285750" indent="-285750">
              <a:buFont typeface="Arial" panose="020B0604020202020204" pitchFamily="34" charset="0"/>
              <a:buChar char="•"/>
            </a:pPr>
            <a:r>
              <a:rPr lang="en-GB" sz="2800" dirty="0"/>
              <a:t>Managing agent and housing association collaboration </a:t>
            </a:r>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247478481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6383" y="-30656"/>
            <a:ext cx="8561387" cy="641920"/>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600" b="1" dirty="0">
                <a:solidFill>
                  <a:schemeClr val="tx2"/>
                </a:solidFill>
              </a:rPr>
              <a:t>Flats &amp; communal developments  </a:t>
            </a:r>
          </a:p>
        </p:txBody>
      </p:sp>
      <p:sp>
        <p:nvSpPr>
          <p:cNvPr id="2" name="Rectangle 1"/>
          <p:cNvSpPr/>
          <p:nvPr/>
        </p:nvSpPr>
        <p:spPr>
          <a:xfrm>
            <a:off x="145773" y="1653283"/>
            <a:ext cx="8282609" cy="1138773"/>
          </a:xfrm>
          <a:prstGeom prst="rect">
            <a:avLst/>
          </a:prstGeom>
        </p:spPr>
        <p:txBody>
          <a:bodyPr wrap="square">
            <a:spAutoFit/>
          </a:bodyPr>
          <a:lstStyle/>
          <a:p>
            <a:endParaRPr lang="en-GB" sz="32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5"/>
          <p:cNvPicPr>
            <a:picLocks noChangeAspect="1"/>
          </p:cNvPicPr>
          <p:nvPr/>
        </p:nvPicPr>
        <p:blipFill rotWithShape="1">
          <a:blip r:embed="rId3"/>
          <a:srcRect t="17558"/>
          <a:stretch/>
        </p:blipFill>
        <p:spPr>
          <a:xfrm>
            <a:off x="-1" y="677286"/>
            <a:ext cx="3458817" cy="2543537"/>
          </a:xfrm>
          <a:prstGeom prst="rect">
            <a:avLst/>
          </a:prstGeom>
        </p:spPr>
      </p:pic>
      <p:pic>
        <p:nvPicPr>
          <p:cNvPr id="7" name="Picture 6"/>
          <p:cNvPicPr>
            <a:picLocks noChangeAspect="1"/>
          </p:cNvPicPr>
          <p:nvPr/>
        </p:nvPicPr>
        <p:blipFill>
          <a:blip r:embed="rId4"/>
          <a:stretch>
            <a:fillRect/>
          </a:stretch>
        </p:blipFill>
        <p:spPr>
          <a:xfrm>
            <a:off x="2477677" y="3338936"/>
            <a:ext cx="3883840" cy="2583033"/>
          </a:xfrm>
          <a:prstGeom prst="rect">
            <a:avLst/>
          </a:prstGeom>
        </p:spPr>
      </p:pic>
      <p:pic>
        <p:nvPicPr>
          <p:cNvPr id="8" name="Picture 7"/>
          <p:cNvPicPr>
            <a:picLocks noChangeAspect="1"/>
          </p:cNvPicPr>
          <p:nvPr/>
        </p:nvPicPr>
        <p:blipFill>
          <a:blip r:embed="rId5"/>
          <a:stretch>
            <a:fillRect/>
          </a:stretch>
        </p:blipFill>
        <p:spPr>
          <a:xfrm>
            <a:off x="6253755" y="677287"/>
            <a:ext cx="2530774" cy="2502861"/>
          </a:xfrm>
          <a:prstGeom prst="rect">
            <a:avLst/>
          </a:prstGeom>
        </p:spPr>
      </p:pic>
    </p:spTree>
    <p:extLst>
      <p:ext uri="{BB962C8B-B14F-4D97-AF65-F5344CB8AC3E}">
        <p14:creationId xmlns:p14="http://schemas.microsoft.com/office/powerpoint/2010/main" val="199556625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pair Café Ledb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922" y="902881"/>
            <a:ext cx="4383267" cy="13185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03961" y="3695524"/>
            <a:ext cx="3876732" cy="2180661"/>
          </a:xfrm>
          <a:prstGeom prst="rect">
            <a:avLst/>
          </a:prstGeom>
        </p:spPr>
      </p:pic>
      <p:sp>
        <p:nvSpPr>
          <p:cNvPr id="13" name="Title 1"/>
          <p:cNvSpPr txBox="1">
            <a:spLocks/>
          </p:cNvSpPr>
          <p:nvPr/>
        </p:nvSpPr>
        <p:spPr bwMode="auto">
          <a:xfrm>
            <a:off x="0" y="1"/>
            <a:ext cx="8561387" cy="862456"/>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200" b="1" dirty="0"/>
              <a:t>Waste reduction &amp; reuse pilots </a:t>
            </a:r>
          </a:p>
        </p:txBody>
      </p:sp>
      <p:pic>
        <p:nvPicPr>
          <p:cNvPr id="2" name="Picture 1"/>
          <p:cNvPicPr>
            <a:picLocks noChangeAspect="1"/>
          </p:cNvPicPr>
          <p:nvPr/>
        </p:nvPicPr>
        <p:blipFill>
          <a:blip r:embed="rId5"/>
          <a:stretch>
            <a:fillRect/>
          </a:stretch>
        </p:blipFill>
        <p:spPr>
          <a:xfrm>
            <a:off x="4508922" y="4428856"/>
            <a:ext cx="3105571" cy="1556111"/>
          </a:xfrm>
          <a:prstGeom prst="rect">
            <a:avLst/>
          </a:prstGeom>
        </p:spPr>
      </p:pic>
      <p:pic>
        <p:nvPicPr>
          <p:cNvPr id="9" name="Picture 8"/>
          <p:cNvPicPr>
            <a:picLocks noChangeAspect="1"/>
          </p:cNvPicPr>
          <p:nvPr/>
        </p:nvPicPr>
        <p:blipFill>
          <a:blip r:embed="rId6"/>
          <a:stretch>
            <a:fillRect/>
          </a:stretch>
        </p:blipFill>
        <p:spPr>
          <a:xfrm>
            <a:off x="33323" y="962583"/>
            <a:ext cx="4247370" cy="2361158"/>
          </a:xfrm>
          <a:prstGeom prst="rect">
            <a:avLst/>
          </a:prstGeom>
        </p:spPr>
      </p:pic>
      <p:pic>
        <p:nvPicPr>
          <p:cNvPr id="11" name="Picture 10" descr="C:\Users\CRAIG~1.COR\AppData\Local\Temp\MicrosoftEdgeDownloads\686bb56f-4386-4210-8117-37d7801f4a1d\bigstock-Diapers-On-A-Line-11236993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6313" y="2260450"/>
            <a:ext cx="3048483" cy="2126582"/>
          </a:xfrm>
          <a:prstGeom prst="rect">
            <a:avLst/>
          </a:prstGeom>
          <a:noFill/>
          <a:ln>
            <a:noFill/>
          </a:ln>
        </p:spPr>
      </p:pic>
    </p:spTree>
    <p:extLst>
      <p:ext uri="{BB962C8B-B14F-4D97-AF65-F5344CB8AC3E}">
        <p14:creationId xmlns:p14="http://schemas.microsoft.com/office/powerpoint/2010/main" val="384983414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0" y="0"/>
            <a:ext cx="8561387" cy="795130"/>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200" b="1" dirty="0">
                <a:solidFill>
                  <a:schemeClr val="tx1"/>
                </a:solidFill>
              </a:rPr>
              <a:t>Communications</a:t>
            </a:r>
          </a:p>
        </p:txBody>
      </p:sp>
      <p:sp>
        <p:nvSpPr>
          <p:cNvPr id="2" name="Rectangle 1"/>
          <p:cNvSpPr/>
          <p:nvPr/>
        </p:nvSpPr>
        <p:spPr>
          <a:xfrm>
            <a:off x="0" y="569843"/>
            <a:ext cx="9004853" cy="4355038"/>
          </a:xfrm>
          <a:prstGeom prst="rect">
            <a:avLst/>
          </a:prstGeom>
        </p:spPr>
        <p:txBody>
          <a:bodyPr wrap="square">
            <a:spAutoFit/>
          </a:bodyPr>
          <a:lstStyle/>
          <a:p>
            <a:pPr>
              <a:spcAft>
                <a:spcPts val="0"/>
              </a:spcAft>
            </a:pPr>
            <a:endParaRPr lang="en-GB" sz="2800" b="1" dirty="0">
              <a:latin typeface="+mn-lt"/>
              <a:ea typeface="MS PGothic" panose="020B0600070205080204" pitchFamily="34" charset="-128"/>
            </a:endParaRPr>
          </a:p>
          <a:p>
            <a:pPr marL="457200" indent="-457200">
              <a:spcAft>
                <a:spcPts val="0"/>
              </a:spcAft>
              <a:buFont typeface="Arial" panose="020B0604020202020204" pitchFamily="34" charset="0"/>
              <a:buChar char="•"/>
            </a:pPr>
            <a:r>
              <a:rPr lang="en-GB" sz="2800" b="1" dirty="0">
                <a:latin typeface="+mn-lt"/>
                <a:ea typeface="MS PGothic" panose="020B0600070205080204" pitchFamily="34" charset="-128"/>
              </a:rPr>
              <a:t>12 Month Campaign with 4 </a:t>
            </a:r>
            <a:r>
              <a:rPr lang="en-GB" sz="2800" b="1" dirty="0">
                <a:ea typeface="MS PGothic" panose="020B0600070205080204" pitchFamily="34" charset="-128"/>
              </a:rPr>
              <a:t>focuses aimed at </a:t>
            </a:r>
            <a:r>
              <a:rPr lang="en-GB" sz="2800" b="1" dirty="0">
                <a:latin typeface="+mn-lt"/>
                <a:ea typeface="MS PGothic" panose="020B0600070205080204" pitchFamily="34" charset="-128"/>
              </a:rPr>
              <a:t>reducing recycling contamination now. </a:t>
            </a:r>
          </a:p>
          <a:p>
            <a:pPr marL="457200" indent="-457200">
              <a:spcAft>
                <a:spcPts val="0"/>
              </a:spcAft>
              <a:buFont typeface="Arial" panose="020B0604020202020204" pitchFamily="34" charset="0"/>
              <a:buChar char="•"/>
            </a:pPr>
            <a:endParaRPr lang="en-GB" sz="2800" b="1" dirty="0">
              <a:latin typeface="+mn-lt"/>
              <a:ea typeface="MS PGothic" panose="020B0600070205080204" pitchFamily="34" charset="-128"/>
            </a:endParaRPr>
          </a:p>
          <a:p>
            <a:pPr marL="457200" indent="-457200">
              <a:spcAft>
                <a:spcPts val="0"/>
              </a:spcAft>
              <a:buFont typeface="Arial" panose="020B0604020202020204" pitchFamily="34" charset="0"/>
              <a:buChar char="•"/>
            </a:pPr>
            <a:r>
              <a:rPr lang="en-GB" sz="2800" b="1" dirty="0">
                <a:latin typeface="+mn-lt"/>
                <a:ea typeface="MS PGothic" panose="020B0600070205080204" pitchFamily="34" charset="-128"/>
              </a:rPr>
              <a:t>Second phase to encourage adoption of new service </a:t>
            </a:r>
          </a:p>
          <a:p>
            <a:pPr>
              <a:spcAft>
                <a:spcPts val="0"/>
              </a:spcAft>
            </a:pPr>
            <a:endParaRPr lang="en-GB" sz="2800" b="1" dirty="0">
              <a:latin typeface="+mn-lt"/>
              <a:ea typeface="MS PGothic" panose="020B0600070205080204" pitchFamily="34" charset="-128"/>
            </a:endParaRPr>
          </a:p>
          <a:p>
            <a:pPr>
              <a:spcAft>
                <a:spcPts val="0"/>
              </a:spcAft>
            </a:pPr>
            <a:endParaRPr lang="en-GB" sz="2800" b="1" dirty="0">
              <a:latin typeface="+mn-lt"/>
              <a:ea typeface="MS PGothic" panose="020B0600070205080204" pitchFamily="34" charset="-128"/>
            </a:endParaRPr>
          </a:p>
          <a:p>
            <a:pPr>
              <a:spcAft>
                <a:spcPts val="0"/>
              </a:spcAft>
            </a:pPr>
            <a:endParaRPr lang="en-GB" sz="1100" dirty="0">
              <a:latin typeface="+mn-lt"/>
              <a:ea typeface="MS PGothic" panose="020B0600070205080204" pitchFamily="34" charset="-128"/>
            </a:endParaRPr>
          </a:p>
          <a:p>
            <a:pPr>
              <a:lnSpc>
                <a:spcPct val="150000"/>
              </a:lnSpc>
              <a:spcAft>
                <a:spcPts val="0"/>
              </a:spcAft>
            </a:pPr>
            <a:endParaRPr lang="en-GB" sz="2800" dirty="0">
              <a:ea typeface="Arial" panose="020B0604020202020204" pitchFamily="34" charset="0"/>
            </a:endParaRPr>
          </a:p>
        </p:txBody>
      </p:sp>
      <p:pic>
        <p:nvPicPr>
          <p:cNvPr id="3" name="Picture 2"/>
          <p:cNvPicPr>
            <a:picLocks noChangeAspect="1"/>
          </p:cNvPicPr>
          <p:nvPr/>
        </p:nvPicPr>
        <p:blipFill>
          <a:blip r:embed="rId3"/>
          <a:stretch>
            <a:fillRect/>
          </a:stretch>
        </p:blipFill>
        <p:spPr>
          <a:xfrm>
            <a:off x="6068685" y="3360309"/>
            <a:ext cx="2492702" cy="2444143"/>
          </a:xfrm>
          <a:prstGeom prst="rect">
            <a:avLst/>
          </a:prstGeom>
        </p:spPr>
      </p:pic>
      <p:pic>
        <p:nvPicPr>
          <p:cNvPr id="10" name="Picture 9" descr="GETTING IT RIGHT_BRAND_HFD3976_v2_bin lorry example"/>
          <p:cNvPicPr/>
          <p:nvPr/>
        </p:nvPicPr>
        <p:blipFill>
          <a:blip r:embed="rId4">
            <a:extLst>
              <a:ext uri="{28A0092B-C50C-407E-A947-70E740481C1C}">
                <a14:useLocalDpi xmlns:a14="http://schemas.microsoft.com/office/drawing/2010/main" val="0"/>
              </a:ext>
            </a:extLst>
          </a:blip>
          <a:srcRect/>
          <a:stretch>
            <a:fillRect/>
          </a:stretch>
        </p:blipFill>
        <p:spPr bwMode="auto">
          <a:xfrm>
            <a:off x="154096" y="3347298"/>
            <a:ext cx="5570843" cy="2457154"/>
          </a:xfrm>
          <a:prstGeom prst="rect">
            <a:avLst/>
          </a:prstGeom>
          <a:noFill/>
        </p:spPr>
      </p:pic>
    </p:spTree>
    <p:extLst>
      <p:ext uri="{BB962C8B-B14F-4D97-AF65-F5344CB8AC3E}">
        <p14:creationId xmlns:p14="http://schemas.microsoft.com/office/powerpoint/2010/main" val="19560123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bwMode="auto">
          <a:xfrm>
            <a:off x="0" y="0"/>
            <a:ext cx="8561387" cy="912812"/>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4000" b="1" dirty="0">
                <a:solidFill>
                  <a:schemeClr val="tx1"/>
                </a:solidFill>
              </a:rPr>
              <a:t>Break out discussion   </a:t>
            </a:r>
          </a:p>
        </p:txBody>
      </p:sp>
      <p:sp>
        <p:nvSpPr>
          <p:cNvPr id="4" name="Rectangle 3"/>
          <p:cNvSpPr/>
          <p:nvPr/>
        </p:nvSpPr>
        <p:spPr>
          <a:xfrm>
            <a:off x="0" y="1176856"/>
            <a:ext cx="8998225" cy="3785652"/>
          </a:xfrm>
          <a:prstGeom prst="rect">
            <a:avLst/>
          </a:prstGeom>
        </p:spPr>
        <p:txBody>
          <a:bodyPr wrap="square">
            <a:spAutoFit/>
          </a:bodyPr>
          <a:lstStyle/>
          <a:p>
            <a:pPr>
              <a:spcAft>
                <a:spcPts val="0"/>
              </a:spcAft>
            </a:pPr>
            <a:r>
              <a:rPr lang="en-GB" sz="2400" dirty="0">
                <a:latin typeface="+mn-lt"/>
                <a:ea typeface="Calibri" panose="020F0502020204030204" pitchFamily="34" charset="0"/>
              </a:rPr>
              <a:t>To achieve our ambitious recycling targets and support in a more sustainable county we will need to work with our local communities to encourage people to reduce, re-use and recycle more. Behaviour change is hugely important, and people are more likely to reduce/reuse/recycle if they can see others are doing it as well. </a:t>
            </a:r>
          </a:p>
          <a:p>
            <a:pPr>
              <a:spcAft>
                <a:spcPts val="0"/>
              </a:spcAft>
            </a:pPr>
            <a:r>
              <a:rPr lang="en-GB" sz="2400" dirty="0">
                <a:latin typeface="+mn-lt"/>
                <a:ea typeface="Calibri" panose="020F0502020204030204" pitchFamily="34" charset="0"/>
              </a:rPr>
              <a:t> </a:t>
            </a:r>
          </a:p>
          <a:p>
            <a:pPr>
              <a:spcAft>
                <a:spcPts val="0"/>
              </a:spcAft>
            </a:pPr>
            <a:r>
              <a:rPr lang="en-GB" sz="2400" dirty="0">
                <a:latin typeface="+mn-lt"/>
                <a:ea typeface="Calibri" panose="020F0502020204030204" pitchFamily="34" charset="0"/>
              </a:rPr>
              <a:t>What opportunities is there within your local parishes to support; and how can we work across the council and parish areas to achieve this?</a:t>
            </a:r>
            <a:endParaRPr lang="en-GB" sz="2400" dirty="0">
              <a:effectLst/>
              <a:latin typeface="+mn-lt"/>
              <a:ea typeface="Calibri" panose="020F0502020204030204" pitchFamily="34" charset="0"/>
            </a:endParaRPr>
          </a:p>
        </p:txBody>
      </p:sp>
    </p:spTree>
    <p:extLst>
      <p:ext uri="{BB962C8B-B14F-4D97-AF65-F5344CB8AC3E}">
        <p14:creationId xmlns:p14="http://schemas.microsoft.com/office/powerpoint/2010/main" val="363518888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 y="1"/>
            <a:ext cx="8561387" cy="795130"/>
          </a:xfrm>
        </p:spPr>
        <p:style>
          <a:lnRef idx="2">
            <a:schemeClr val="accent1">
              <a:shade val="50000"/>
            </a:schemeClr>
          </a:lnRef>
          <a:fillRef idx="1">
            <a:schemeClr val="accent1"/>
          </a:fillRef>
          <a:effectRef idx="0">
            <a:schemeClr val="accent1"/>
          </a:effectRef>
          <a:fontRef idx="minor">
            <a:schemeClr val="lt1"/>
          </a:fontRef>
        </p:style>
        <p:txBody>
          <a:bodyPr anchor="t"/>
          <a:lstStyle/>
          <a:p>
            <a:r>
              <a:rPr lang="en-GB" sz="4000" b="1" dirty="0"/>
              <a:t>Why are we changing?</a:t>
            </a:r>
          </a:p>
        </p:txBody>
      </p:sp>
      <p:sp>
        <p:nvSpPr>
          <p:cNvPr id="3" name="Content Placeholder 2"/>
          <p:cNvSpPr>
            <a:spLocks noGrp="1"/>
          </p:cNvSpPr>
          <p:nvPr>
            <p:ph sz="half" idx="1"/>
          </p:nvPr>
        </p:nvSpPr>
        <p:spPr>
          <a:xfrm>
            <a:off x="287988" y="888772"/>
            <a:ext cx="8272915" cy="4962817"/>
          </a:xfrm>
        </p:spPr>
        <p:txBody>
          <a:bodyPr/>
          <a:lstStyle/>
          <a:p>
            <a:pPr marL="0" indent="0">
              <a:lnSpc>
                <a:spcPct val="100000"/>
              </a:lnSpc>
              <a:buNone/>
            </a:pPr>
            <a:r>
              <a:rPr lang="en-GB" b="1" dirty="0"/>
              <a:t>Council Climate Emergency </a:t>
            </a:r>
          </a:p>
          <a:p>
            <a:pPr>
              <a:lnSpc>
                <a:spcPct val="100000"/>
              </a:lnSpc>
            </a:pPr>
            <a:r>
              <a:rPr lang="en-GB" dirty="0"/>
              <a:t>Supported by - HCC Integrated Waste Strategy Targets </a:t>
            </a:r>
          </a:p>
          <a:p>
            <a:pPr>
              <a:lnSpc>
                <a:spcPct val="100000"/>
              </a:lnSpc>
            </a:pPr>
            <a:endParaRPr lang="en-GB" dirty="0"/>
          </a:p>
          <a:p>
            <a:pPr marL="0" indent="0">
              <a:lnSpc>
                <a:spcPct val="100000"/>
              </a:lnSpc>
              <a:buNone/>
            </a:pPr>
            <a:r>
              <a:rPr lang="en-GB" sz="3200" b="1" dirty="0"/>
              <a:t>Contracts</a:t>
            </a:r>
          </a:p>
          <a:p>
            <a:pPr>
              <a:lnSpc>
                <a:spcPct val="100000"/>
              </a:lnSpc>
            </a:pPr>
            <a:r>
              <a:rPr lang="en-GB" dirty="0"/>
              <a:t>Collection contract ends Nov 2023 </a:t>
            </a:r>
          </a:p>
          <a:p>
            <a:pPr>
              <a:lnSpc>
                <a:spcPct val="100000"/>
              </a:lnSpc>
            </a:pPr>
            <a:endParaRPr lang="en-GB" sz="1200" b="1" dirty="0"/>
          </a:p>
          <a:p>
            <a:pPr>
              <a:lnSpc>
                <a:spcPct val="100000"/>
              </a:lnSpc>
            </a:pPr>
            <a:endParaRPr lang="en-GB" sz="1200" b="1" dirty="0"/>
          </a:p>
          <a:p>
            <a:pPr marL="0" indent="0">
              <a:lnSpc>
                <a:spcPct val="100000"/>
              </a:lnSpc>
              <a:buNone/>
            </a:pPr>
            <a:r>
              <a:rPr lang="en-GB" sz="3200" b="1" dirty="0"/>
              <a:t>Legislation</a:t>
            </a:r>
          </a:p>
          <a:p>
            <a:pPr>
              <a:lnSpc>
                <a:spcPct val="100000"/>
              </a:lnSpc>
            </a:pPr>
            <a:r>
              <a:rPr lang="en-GB" dirty="0"/>
              <a:t>Environmental Act </a:t>
            </a:r>
          </a:p>
          <a:p>
            <a:pPr marL="0" indent="0">
              <a:buNone/>
            </a:pPr>
            <a:endParaRPr lang="en-GB" dirty="0">
              <a:solidFill>
                <a:srgbClr val="FF0000"/>
              </a:solidFill>
            </a:endParaRPr>
          </a:p>
        </p:txBody>
      </p:sp>
    </p:spTree>
    <p:extLst>
      <p:ext uri="{BB962C8B-B14F-4D97-AF65-F5344CB8AC3E}">
        <p14:creationId xmlns:p14="http://schemas.microsoft.com/office/powerpoint/2010/main" val="335365738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548" y="1"/>
            <a:ext cx="8561387" cy="1097344"/>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600" b="1" dirty="0"/>
              <a:t>Consultation - Task &amp; Finish Group Sep 2019 -2020</a:t>
            </a:r>
          </a:p>
          <a:p>
            <a:r>
              <a:rPr lang="en-GB" sz="3200" b="1" dirty="0"/>
              <a:t> </a:t>
            </a:r>
          </a:p>
        </p:txBody>
      </p:sp>
      <p:sp>
        <p:nvSpPr>
          <p:cNvPr id="8" name="Rectangle 7"/>
          <p:cNvSpPr/>
          <p:nvPr/>
        </p:nvSpPr>
        <p:spPr>
          <a:xfrm>
            <a:off x="0" y="1097345"/>
            <a:ext cx="9034952" cy="5570756"/>
          </a:xfrm>
          <a:prstGeom prst="rect">
            <a:avLst/>
          </a:prstGeom>
        </p:spPr>
        <p:txBody>
          <a:bodyPr wrap="square">
            <a:spAutoFit/>
          </a:bodyPr>
          <a:lstStyle/>
          <a:p>
            <a:r>
              <a:rPr lang="en-GB" sz="2000" b="1" dirty="0"/>
              <a:t>Task &amp; Finish Group Sep 2019 -2020 – Key Recommendations </a:t>
            </a:r>
          </a:p>
          <a:p>
            <a:endParaRPr lang="en-GB" b="1" dirty="0"/>
          </a:p>
          <a:p>
            <a:r>
              <a:rPr lang="en-GB" sz="3200" b="1" dirty="0"/>
              <a:t>Vison </a:t>
            </a:r>
          </a:p>
          <a:p>
            <a:pPr>
              <a:lnSpc>
                <a:spcPct val="150000"/>
              </a:lnSpc>
            </a:pPr>
            <a:r>
              <a:rPr lang="en-GB" sz="2400" dirty="0"/>
              <a:t>“Waste not, want not… we value resources and their use. We will reduce resource consumption and embrace the circular economy to maximise the life of products and materials. We treat the materials we collect as resources not waste. We will achieve this by prioritising the waste hierarchy, maximising waste prevention and reuse.” </a:t>
            </a:r>
            <a:r>
              <a:rPr lang="en-GB" dirty="0"/>
              <a:t>	</a:t>
            </a:r>
          </a:p>
          <a:p>
            <a:pPr>
              <a:lnSpc>
                <a:spcPct val="150000"/>
              </a:lnSpc>
            </a:pPr>
            <a:endParaRPr lang="en-GB" sz="2800" dirty="0"/>
          </a:p>
          <a:p>
            <a:endParaRPr lang="en-GB" sz="2800" dirty="0"/>
          </a:p>
        </p:txBody>
      </p:sp>
    </p:spTree>
    <p:extLst>
      <p:ext uri="{BB962C8B-B14F-4D97-AF65-F5344CB8AC3E}">
        <p14:creationId xmlns:p14="http://schemas.microsoft.com/office/powerpoint/2010/main" val="11889095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548" y="1"/>
            <a:ext cx="8561387" cy="1097344"/>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600" b="1" dirty="0"/>
              <a:t>Circular economy model </a:t>
            </a:r>
          </a:p>
          <a:p>
            <a:r>
              <a:rPr lang="en-GB" sz="3200" b="1" dirty="0"/>
              <a:t> </a:t>
            </a:r>
          </a:p>
        </p:txBody>
      </p:sp>
      <p:sp>
        <p:nvSpPr>
          <p:cNvPr id="8" name="Rectangle 7"/>
          <p:cNvSpPr/>
          <p:nvPr/>
        </p:nvSpPr>
        <p:spPr>
          <a:xfrm>
            <a:off x="0" y="1097345"/>
            <a:ext cx="9034952" cy="1862048"/>
          </a:xfrm>
          <a:prstGeom prst="rect">
            <a:avLst/>
          </a:prstGeom>
        </p:spPr>
        <p:txBody>
          <a:bodyPr wrap="square">
            <a:spAutoFit/>
          </a:bodyPr>
          <a:lstStyle/>
          <a:p>
            <a:endParaRPr lang="en-GB" b="1" dirty="0"/>
          </a:p>
          <a:p>
            <a:pPr>
              <a:lnSpc>
                <a:spcPct val="150000"/>
              </a:lnSpc>
            </a:pPr>
            <a:r>
              <a:rPr lang="en-GB" dirty="0"/>
              <a:t>	</a:t>
            </a:r>
          </a:p>
          <a:p>
            <a:pPr>
              <a:lnSpc>
                <a:spcPct val="150000"/>
              </a:lnSpc>
            </a:pPr>
            <a:endParaRPr lang="en-GB" sz="2800" dirty="0"/>
          </a:p>
          <a:p>
            <a:endParaRPr lang="en-GB" sz="2800" dirty="0"/>
          </a:p>
        </p:txBody>
      </p:sp>
      <p:pic>
        <p:nvPicPr>
          <p:cNvPr id="2" name="Picture 1"/>
          <p:cNvPicPr>
            <a:picLocks noChangeAspect="1"/>
          </p:cNvPicPr>
          <p:nvPr/>
        </p:nvPicPr>
        <p:blipFill>
          <a:blip r:embed="rId3"/>
          <a:stretch>
            <a:fillRect/>
          </a:stretch>
        </p:blipFill>
        <p:spPr>
          <a:xfrm>
            <a:off x="1073425" y="1183186"/>
            <a:ext cx="6745357" cy="4706472"/>
          </a:xfrm>
          <a:prstGeom prst="rect">
            <a:avLst/>
          </a:prstGeom>
        </p:spPr>
      </p:pic>
    </p:spTree>
    <p:extLst>
      <p:ext uri="{BB962C8B-B14F-4D97-AF65-F5344CB8AC3E}">
        <p14:creationId xmlns:p14="http://schemas.microsoft.com/office/powerpoint/2010/main" val="16689957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548" y="0"/>
            <a:ext cx="8561387" cy="1073425"/>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600" b="1" dirty="0"/>
              <a:t>Public Consultation – Dec 2020 – Feb 2021 </a:t>
            </a:r>
          </a:p>
          <a:p>
            <a:r>
              <a:rPr lang="en-GB" sz="3200" b="1" dirty="0"/>
              <a:t> </a:t>
            </a:r>
          </a:p>
        </p:txBody>
      </p:sp>
      <p:sp>
        <p:nvSpPr>
          <p:cNvPr id="8" name="Rectangle 7"/>
          <p:cNvSpPr/>
          <p:nvPr/>
        </p:nvSpPr>
        <p:spPr>
          <a:xfrm>
            <a:off x="2548" y="898563"/>
            <a:ext cx="9034952" cy="5262979"/>
          </a:xfrm>
          <a:prstGeom prst="rect">
            <a:avLst/>
          </a:prstGeom>
        </p:spPr>
        <p:txBody>
          <a:bodyPr wrap="square">
            <a:spAutoFit/>
          </a:bodyPr>
          <a:lstStyle/>
          <a:p>
            <a:pPr marL="457200" indent="-457200">
              <a:buFont typeface="Arial" panose="020B0604020202020204" pitchFamily="34" charset="0"/>
              <a:buChar char="•"/>
            </a:pPr>
            <a:endParaRPr lang="en-GB" sz="2800" dirty="0"/>
          </a:p>
          <a:p>
            <a:r>
              <a:rPr lang="en-GB" sz="2800" b="1" dirty="0"/>
              <a:t>Public Consultation – Dec 2020 – Feb 2021 </a:t>
            </a:r>
          </a:p>
          <a:p>
            <a:pPr marL="457200" indent="-457200">
              <a:lnSpc>
                <a:spcPct val="200000"/>
              </a:lnSpc>
              <a:buFont typeface="Arial" panose="020B0604020202020204" pitchFamily="34" charset="0"/>
              <a:buChar char="•"/>
            </a:pPr>
            <a:r>
              <a:rPr lang="en-GB" sz="2800" dirty="0"/>
              <a:t>3,498 residents and 181 businesses responded (42% urban &amp; 58% rural) </a:t>
            </a:r>
          </a:p>
          <a:p>
            <a:pPr marL="457200" indent="-457200">
              <a:lnSpc>
                <a:spcPct val="200000"/>
              </a:lnSpc>
              <a:buFont typeface="Arial" panose="020B0604020202020204" pitchFamily="34" charset="0"/>
              <a:buChar char="•"/>
            </a:pPr>
            <a:r>
              <a:rPr lang="en-GB" sz="2800" dirty="0"/>
              <a:t>Twin stream favoured </a:t>
            </a:r>
          </a:p>
          <a:p>
            <a:pPr marL="457200" indent="-457200">
              <a:lnSpc>
                <a:spcPct val="200000"/>
              </a:lnSpc>
              <a:buFont typeface="Arial" panose="020B0604020202020204" pitchFamily="34" charset="0"/>
              <a:buChar char="•"/>
            </a:pPr>
            <a:r>
              <a:rPr lang="en-GB" sz="2800" dirty="0"/>
              <a:t>86% of residents thought more needed to be done to reduce rubbish and increase recycling </a:t>
            </a:r>
          </a:p>
        </p:txBody>
      </p:sp>
    </p:spTree>
    <p:extLst>
      <p:ext uri="{BB962C8B-B14F-4D97-AF65-F5344CB8AC3E}">
        <p14:creationId xmlns:p14="http://schemas.microsoft.com/office/powerpoint/2010/main" val="332082378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4817" y="1035374"/>
            <a:ext cx="8803653" cy="5007617"/>
          </a:xfrm>
        </p:spPr>
        <p:txBody>
          <a:bodyPr/>
          <a:lstStyle/>
          <a:p>
            <a:pPr>
              <a:lnSpc>
                <a:spcPct val="150000"/>
              </a:lnSpc>
            </a:pPr>
            <a:r>
              <a:rPr lang="en-US" dirty="0"/>
              <a:t>Carbon zero Herefordshire 2030</a:t>
            </a:r>
          </a:p>
          <a:p>
            <a:pPr>
              <a:lnSpc>
                <a:spcPct val="150000"/>
              </a:lnSpc>
            </a:pPr>
            <a:r>
              <a:rPr lang="en-US" dirty="0"/>
              <a:t>1 % to landfill by 2025 (currently 20%)</a:t>
            </a:r>
          </a:p>
          <a:p>
            <a:pPr>
              <a:lnSpc>
                <a:spcPct val="150000"/>
              </a:lnSpc>
            </a:pPr>
            <a:r>
              <a:rPr lang="en-US" dirty="0"/>
              <a:t>Residual household  Waste - </a:t>
            </a:r>
            <a:r>
              <a:rPr lang="en-US" sz="2800" dirty="0"/>
              <a:t>Lower than 330kg per household per year by 2035</a:t>
            </a:r>
          </a:p>
          <a:p>
            <a:pPr>
              <a:lnSpc>
                <a:spcPct val="150000"/>
              </a:lnSpc>
            </a:pPr>
            <a:r>
              <a:rPr lang="en-US" dirty="0"/>
              <a:t>National Reuse &amp; Recycling  </a:t>
            </a:r>
          </a:p>
          <a:p>
            <a:pPr lvl="1">
              <a:lnSpc>
                <a:spcPct val="150000"/>
              </a:lnSpc>
            </a:pPr>
            <a:r>
              <a:rPr lang="en-US" sz="2800" dirty="0"/>
              <a:t>55% by 2025 - 60% by 2030 - 65% by 2035</a:t>
            </a:r>
          </a:p>
          <a:p>
            <a:pPr marL="457200" lvl="1" indent="0">
              <a:buNone/>
            </a:pPr>
            <a:r>
              <a:rPr lang="en-US" dirty="0"/>
              <a:t> </a:t>
            </a:r>
          </a:p>
          <a:p>
            <a:endParaRPr lang="en-GB" dirty="0"/>
          </a:p>
        </p:txBody>
      </p:sp>
      <p:sp>
        <p:nvSpPr>
          <p:cNvPr id="5" name="Title 1"/>
          <p:cNvSpPr txBox="1">
            <a:spLocks/>
          </p:cNvSpPr>
          <p:nvPr/>
        </p:nvSpPr>
        <p:spPr bwMode="auto">
          <a:xfrm>
            <a:off x="2548" y="-11548"/>
            <a:ext cx="8561387" cy="1073425"/>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600" b="1" dirty="0">
                <a:latin typeface="Arial" panose="020B0604020202020204" pitchFamily="34" charset="0"/>
                <a:cs typeface="Arial" panose="020B0604020202020204" pitchFamily="34" charset="0"/>
              </a:rPr>
              <a:t>HCC Strategy Waste Targets</a:t>
            </a:r>
            <a:endParaRPr lang="en-GB" sz="3600" b="1" dirty="0"/>
          </a:p>
        </p:txBody>
      </p:sp>
    </p:spTree>
    <p:extLst>
      <p:ext uri="{BB962C8B-B14F-4D97-AF65-F5344CB8AC3E}">
        <p14:creationId xmlns:p14="http://schemas.microsoft.com/office/powerpoint/2010/main" val="88643398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8746435" cy="1132400"/>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600" b="1" dirty="0">
                <a:latin typeface="Arial head"/>
              </a:rPr>
              <a:t>Future Service - Twin Stream Recycling  </a:t>
            </a:r>
          </a:p>
          <a:p>
            <a:r>
              <a:rPr lang="en-GB" sz="3200" b="1" dirty="0"/>
              <a:t> </a:t>
            </a:r>
          </a:p>
        </p:txBody>
      </p:sp>
      <p:sp>
        <p:nvSpPr>
          <p:cNvPr id="5" name="TextBox 4"/>
          <p:cNvSpPr txBox="1"/>
          <p:nvPr/>
        </p:nvSpPr>
        <p:spPr>
          <a:xfrm>
            <a:off x="306577" y="1067424"/>
            <a:ext cx="7710988" cy="646331"/>
          </a:xfrm>
          <a:prstGeom prst="rect">
            <a:avLst/>
          </a:prstGeom>
          <a:noFill/>
        </p:spPr>
        <p:txBody>
          <a:bodyPr wrap="square" rtlCol="0">
            <a:spAutoFit/>
          </a:bodyPr>
          <a:lstStyle/>
          <a:p>
            <a:endParaRPr lang="en-GB" sz="3600" b="1" dirty="0">
              <a:latin typeface="Arial head"/>
            </a:endParaRPr>
          </a:p>
        </p:txBody>
      </p:sp>
      <p:pic>
        <p:nvPicPr>
          <p:cNvPr id="2" name="Picture 1"/>
          <p:cNvPicPr>
            <a:picLocks noChangeAspect="1"/>
          </p:cNvPicPr>
          <p:nvPr/>
        </p:nvPicPr>
        <p:blipFill>
          <a:blip r:embed="rId3"/>
          <a:stretch>
            <a:fillRect/>
          </a:stretch>
        </p:blipFill>
        <p:spPr>
          <a:xfrm>
            <a:off x="0" y="1881103"/>
            <a:ext cx="9144000" cy="2985427"/>
          </a:xfrm>
          <a:prstGeom prst="rect">
            <a:avLst/>
          </a:prstGeom>
        </p:spPr>
      </p:pic>
    </p:spTree>
    <p:extLst>
      <p:ext uri="{BB962C8B-B14F-4D97-AF65-F5344CB8AC3E}">
        <p14:creationId xmlns:p14="http://schemas.microsoft.com/office/powerpoint/2010/main" val="156397644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4036" y="0"/>
            <a:ext cx="6274989" cy="5994665"/>
          </a:xfrm>
          <a:prstGeom prst="rect">
            <a:avLst/>
          </a:prstGeom>
        </p:spPr>
      </p:pic>
    </p:spTree>
    <p:extLst>
      <p:ext uri="{BB962C8B-B14F-4D97-AF65-F5344CB8AC3E}">
        <p14:creationId xmlns:p14="http://schemas.microsoft.com/office/powerpoint/2010/main" val="15402164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8865704" cy="1046922"/>
          </a:xfrm>
          <a:prstGeom prst="rect">
            <a:avLst/>
          </a:prstGeom>
          <a:extLst>
            <a:ext uri="{FAA26D3D-D897-4be2-8F04-BA451C77F1D7}">
              <ma14:placeholderFlag xmlns:ma14="http://schemas.microsoft.com/office/mac/drawingml/2011/main" xmlns="" val="1"/>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lt1"/>
                </a:solidFill>
                <a:latin typeface="+mn-lt"/>
                <a:ea typeface="+mn-ea"/>
                <a:cs typeface="+mn-cs"/>
              </a:defRPr>
            </a:lvl1pPr>
            <a:lvl2pPr algn="l" rtl="0" eaLnBrk="1" fontAlgn="base" hangingPunct="1">
              <a:lnSpc>
                <a:spcPct val="90000"/>
              </a:lnSpc>
              <a:spcBef>
                <a:spcPct val="0"/>
              </a:spcBef>
              <a:spcAft>
                <a:spcPct val="0"/>
              </a:spcAft>
              <a:defRPr sz="4400">
                <a:solidFill>
                  <a:schemeClr val="lt1"/>
                </a:solidFill>
                <a:latin typeface="+mn-lt"/>
                <a:ea typeface="+mn-ea"/>
                <a:cs typeface="+mn-cs"/>
              </a:defRPr>
            </a:lvl2pPr>
            <a:lvl3pPr algn="l" rtl="0" eaLnBrk="1" fontAlgn="base" hangingPunct="1">
              <a:lnSpc>
                <a:spcPct val="90000"/>
              </a:lnSpc>
              <a:spcBef>
                <a:spcPct val="0"/>
              </a:spcBef>
              <a:spcAft>
                <a:spcPct val="0"/>
              </a:spcAft>
              <a:defRPr sz="4400">
                <a:solidFill>
                  <a:schemeClr val="lt1"/>
                </a:solidFill>
                <a:latin typeface="+mn-lt"/>
                <a:ea typeface="+mn-ea"/>
                <a:cs typeface="+mn-cs"/>
              </a:defRPr>
            </a:lvl3pPr>
            <a:lvl4pPr algn="l" rtl="0" eaLnBrk="1" fontAlgn="base" hangingPunct="1">
              <a:lnSpc>
                <a:spcPct val="90000"/>
              </a:lnSpc>
              <a:spcBef>
                <a:spcPct val="0"/>
              </a:spcBef>
              <a:spcAft>
                <a:spcPct val="0"/>
              </a:spcAft>
              <a:defRPr sz="4400">
                <a:solidFill>
                  <a:schemeClr val="lt1"/>
                </a:solidFill>
                <a:latin typeface="+mn-lt"/>
                <a:ea typeface="+mn-ea"/>
                <a:cs typeface="+mn-cs"/>
              </a:defRPr>
            </a:lvl4pPr>
            <a:lvl5pPr algn="l" rtl="0" eaLnBrk="1" fontAlgn="base" hangingPunct="1">
              <a:lnSpc>
                <a:spcPct val="90000"/>
              </a:lnSpc>
              <a:spcBef>
                <a:spcPct val="0"/>
              </a:spcBef>
              <a:spcAft>
                <a:spcPct val="0"/>
              </a:spcAft>
              <a:defRPr sz="4400">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lt1"/>
                </a:solidFill>
                <a:latin typeface="+mn-lt"/>
                <a:ea typeface="+mn-ea"/>
                <a:cs typeface="+mn-cs"/>
              </a:defRPr>
            </a:lvl9pPr>
          </a:lstStyle>
          <a:p>
            <a:r>
              <a:rPr lang="en-GB" sz="3600" b="1" dirty="0"/>
              <a:t>Waste service specification and design  </a:t>
            </a:r>
          </a:p>
        </p:txBody>
      </p:sp>
      <p:sp>
        <p:nvSpPr>
          <p:cNvPr id="2" name="TextBox 1"/>
          <p:cNvSpPr txBox="1"/>
          <p:nvPr/>
        </p:nvSpPr>
        <p:spPr>
          <a:xfrm>
            <a:off x="185531" y="1205948"/>
            <a:ext cx="8256104"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t>Service spec &amp; design – Ongoing. </a:t>
            </a:r>
          </a:p>
          <a:p>
            <a:endParaRPr lang="en-GB" sz="3200" dirty="0"/>
          </a:p>
          <a:p>
            <a:endParaRPr lang="en-GB" sz="3200" dirty="0"/>
          </a:p>
          <a:p>
            <a:pPr marL="285750" indent="-285750">
              <a:buFont typeface="Arial" panose="020B0604020202020204" pitchFamily="34" charset="0"/>
              <a:buChar char="•"/>
            </a:pPr>
            <a:r>
              <a:rPr lang="en-GB" sz="3200" dirty="0"/>
              <a:t>Detail regarding collections </a:t>
            </a:r>
            <a:r>
              <a:rPr lang="en-GB" sz="3200" dirty="0" err="1"/>
              <a:t>etc</a:t>
            </a:r>
            <a:endParaRPr lang="en-GB" sz="3200" dirty="0"/>
          </a:p>
          <a:p>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 Procurement August – Sep 2022 to award – Jan 2023</a:t>
            </a:r>
          </a:p>
          <a:p>
            <a:pPr lvl="2"/>
            <a:endParaRPr lang="en-GB" sz="3200" dirty="0"/>
          </a:p>
          <a:p>
            <a:endParaRPr lang="en-GB" sz="3200" dirty="0"/>
          </a:p>
        </p:txBody>
      </p:sp>
    </p:spTree>
    <p:extLst>
      <p:ext uri="{BB962C8B-B14F-4D97-AF65-F5344CB8AC3E}">
        <p14:creationId xmlns:p14="http://schemas.microsoft.com/office/powerpoint/2010/main" val="2761240427"/>
      </p:ext>
    </p:extLst>
  </p:cSld>
  <p:clrMapOvr>
    <a:masterClrMapping/>
  </p:clrMapOvr>
  <p:transition spd="med">
    <p:fade/>
  </p:transition>
</p:sld>
</file>

<file path=ppt/theme/theme1.xml><?xml version="1.0" encoding="utf-8"?>
<a:theme xmlns:a="http://schemas.openxmlformats.org/drawingml/2006/main" name="HC_Powerpoint template 2018">
  <a:themeElements>
    <a:clrScheme name="Custom 1">
      <a:dk1>
        <a:srgbClr val="FFFFFF"/>
      </a:dk1>
      <a:lt1>
        <a:srgbClr val="392F2C"/>
      </a:lt1>
      <a:dk2>
        <a:srgbClr val="FFFFFF"/>
      </a:dk2>
      <a:lt2>
        <a:srgbClr val="392F2C"/>
      </a:lt2>
      <a:accent1>
        <a:srgbClr val="FFC937"/>
      </a:accent1>
      <a:accent2>
        <a:srgbClr val="282E2B"/>
      </a:accent2>
      <a:accent3>
        <a:srgbClr val="A7216D"/>
      </a:accent3>
      <a:accent4>
        <a:srgbClr val="FFC937"/>
      </a:accent4>
      <a:accent5>
        <a:srgbClr val="2F9599"/>
      </a:accent5>
      <a:accent6>
        <a:srgbClr val="545458"/>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2584650-4D86-DA4B-8D2E-555DD7B7DBEA}" vid="{49BD2DE7-BC6B-6849-AA17-DF4DD555A0D4}"/>
    </a:ext>
  </a:extLst>
</a:theme>
</file>

<file path=ppt/theme/theme2.xml><?xml version="1.0" encoding="utf-8"?>
<a:theme xmlns:a="http://schemas.openxmlformats.org/drawingml/2006/main" name="KP 26032018 SHYP New Logo 2018">
  <a:themeElements>
    <a:clrScheme name="Custom 1">
      <a:dk1>
        <a:srgbClr val="FFFFFF"/>
      </a:dk1>
      <a:lt1>
        <a:srgbClr val="392F2C"/>
      </a:lt1>
      <a:dk2>
        <a:srgbClr val="FFFFFF"/>
      </a:dk2>
      <a:lt2>
        <a:srgbClr val="392F2C"/>
      </a:lt2>
      <a:accent1>
        <a:srgbClr val="FFC937"/>
      </a:accent1>
      <a:accent2>
        <a:srgbClr val="282E2B"/>
      </a:accent2>
      <a:accent3>
        <a:srgbClr val="A7216D"/>
      </a:accent3>
      <a:accent4>
        <a:srgbClr val="FFC937"/>
      </a:accent4>
      <a:accent5>
        <a:srgbClr val="2F9599"/>
      </a:accent5>
      <a:accent6>
        <a:srgbClr val="545458"/>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2584650-4D86-DA4B-8D2E-555DD7B7DBEA}" vid="{49BD2DE7-BC6B-6849-AA17-DF4DD555A0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HCOUNCIL-48-735</_dlc_DocId>
    <_dlc_DocIdUrl xmlns="785528a6-32f5-452f-8308-80ce7c30b3ce">
      <Url>https://apps.herefordshire.gov.uk/communicationstoolkit/_layouts/15/DocIdRedir.aspx?ID=HCOUNCIL-48-735</Url>
      <Description>HCOUNCIL-48-735</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5229A-FBA5-402D-BFC5-F97620F66CBE}">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80969fb-86ba-427f-8d63-edb9920bc495"/>
    <ds:schemaRef ds:uri="785528a6-32f5-452f-8308-80ce7c30b3ce"/>
    <ds:schemaRef ds:uri="http://www.w3.org/XML/1998/namespace"/>
    <ds:schemaRef ds:uri="http://purl.org/dc/dcmitype/"/>
  </ds:schemaRefs>
</ds:datastoreItem>
</file>

<file path=customXml/itemProps2.xml><?xml version="1.0" encoding="utf-8"?>
<ds:datastoreItem xmlns:ds="http://schemas.openxmlformats.org/officeDocument/2006/customXml" ds:itemID="{C47FE208-E32D-4EBB-8AEE-B693BBD8925E}">
  <ds:schemaRefs>
    <ds:schemaRef ds:uri="http://schemas.microsoft.com/sharepoint/events"/>
  </ds:schemaRefs>
</ds:datastoreItem>
</file>

<file path=customXml/itemProps3.xml><?xml version="1.0" encoding="utf-8"?>
<ds:datastoreItem xmlns:ds="http://schemas.openxmlformats.org/officeDocument/2006/customXml" ds:itemID="{C5E9D8A0-5917-49DA-BDEF-57A08149D318}">
  <ds:schemaRefs>
    <ds:schemaRef ds:uri="http://schemas.microsoft.com/sharepoint/v3/contenttype/forms"/>
  </ds:schemaRefs>
</ds:datastoreItem>
</file>

<file path=customXml/itemProps4.xml><?xml version="1.0" encoding="utf-8"?>
<ds:datastoreItem xmlns:ds="http://schemas.openxmlformats.org/officeDocument/2006/customXml" ds:itemID="{B31CB953-D039-4BBF-A529-D59FF30B2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HC_Powerpoint template 2018</Template>
  <TotalTime>3719</TotalTime>
  <Words>587</Words>
  <Application>Microsoft Office PowerPoint</Application>
  <PresentationFormat>On-screen Show (4:3)</PresentationFormat>
  <Paragraphs>103</Paragraphs>
  <Slides>14</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Arial head</vt:lpstr>
      <vt:lpstr>Calibri</vt:lpstr>
      <vt:lpstr>HC_Powerpoint template 2018</vt:lpstr>
      <vt:lpstr>KP 26032018 SHYP New Logo 2018</vt:lpstr>
      <vt:lpstr>PowerPoint Presentation</vt:lpstr>
      <vt:lpstr>Why are we changing?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Communications</vt:lpstr>
      <vt:lpstr>Break out discussion   </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Cornish, Craig</dc:creator>
  <cp:lastModifiedBy>Fownhope Clerk</cp:lastModifiedBy>
  <cp:revision>243</cp:revision>
  <cp:lastPrinted>2018-02-21T17:17:46Z</cp:lastPrinted>
  <dcterms:created xsi:type="dcterms:W3CDTF">2018-02-21T17:03:24Z</dcterms:created>
  <dcterms:modified xsi:type="dcterms:W3CDTF">2022-03-30T16:42:28Z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6a5bb58a-7cd4-407e-bb55-ded9b7c1e317</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